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9BA8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934" autoAdjust="0"/>
    <p:restoredTop sz="94660"/>
  </p:normalViewPr>
  <p:slideViewPr>
    <p:cSldViewPr snapToGrid="0">
      <p:cViewPr varScale="1">
        <p:scale>
          <a:sx n="94" d="100"/>
          <a:sy n="94" d="100"/>
        </p:scale>
        <p:origin x="78"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28E6AD-C164-4F3A-A065-91CE1404D38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B0B44D2F-94DC-4698-BD06-5A2D2ADB11B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2096EB83-4723-4E5E-ABE1-77211C254A29}"/>
              </a:ext>
            </a:extLst>
          </p:cNvPr>
          <p:cNvSpPr>
            <a:spLocks noGrp="1"/>
          </p:cNvSpPr>
          <p:nvPr>
            <p:ph type="dt" sz="half" idx="10"/>
          </p:nvPr>
        </p:nvSpPr>
        <p:spPr/>
        <p:txBody>
          <a:bodyPr/>
          <a:lstStyle/>
          <a:p>
            <a:fld id="{DDFC3A89-8DB1-475D-816A-52ED49300796}" type="datetimeFigureOut">
              <a:rPr lang="en-GB" smtClean="0"/>
              <a:t>22/09/2022</a:t>
            </a:fld>
            <a:endParaRPr lang="en-GB"/>
          </a:p>
        </p:txBody>
      </p:sp>
      <p:sp>
        <p:nvSpPr>
          <p:cNvPr id="5" name="Footer Placeholder 4">
            <a:extLst>
              <a:ext uri="{FF2B5EF4-FFF2-40B4-BE49-F238E27FC236}">
                <a16:creationId xmlns:a16="http://schemas.microsoft.com/office/drawing/2014/main" id="{D2FCB01F-9C2B-4086-B5DD-7251D08BED5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2528B10-9C41-43BD-9E02-7322388E11A6}"/>
              </a:ext>
            </a:extLst>
          </p:cNvPr>
          <p:cNvSpPr>
            <a:spLocks noGrp="1"/>
          </p:cNvSpPr>
          <p:nvPr>
            <p:ph type="sldNum" sz="quarter" idx="12"/>
          </p:nvPr>
        </p:nvSpPr>
        <p:spPr/>
        <p:txBody>
          <a:bodyPr/>
          <a:lstStyle/>
          <a:p>
            <a:fld id="{3FB48E37-B351-4D80-9C1F-BA1688A512E2}" type="slidenum">
              <a:rPr lang="en-GB" smtClean="0"/>
              <a:t>‹#›</a:t>
            </a:fld>
            <a:endParaRPr lang="en-GB"/>
          </a:p>
        </p:txBody>
      </p:sp>
    </p:spTree>
    <p:extLst>
      <p:ext uri="{BB962C8B-B14F-4D97-AF65-F5344CB8AC3E}">
        <p14:creationId xmlns:p14="http://schemas.microsoft.com/office/powerpoint/2010/main" val="20160537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C7AFA3-0C1D-4352-946D-A8E23357443B}"/>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4AF74960-7CB3-43E3-B192-4D3BCD56A799}"/>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04FC101-7CE0-4E70-BDA0-4A86DA074E6F}"/>
              </a:ext>
            </a:extLst>
          </p:cNvPr>
          <p:cNvSpPr>
            <a:spLocks noGrp="1"/>
          </p:cNvSpPr>
          <p:nvPr>
            <p:ph type="dt" sz="half" idx="10"/>
          </p:nvPr>
        </p:nvSpPr>
        <p:spPr/>
        <p:txBody>
          <a:bodyPr/>
          <a:lstStyle/>
          <a:p>
            <a:fld id="{DDFC3A89-8DB1-475D-816A-52ED49300796}" type="datetimeFigureOut">
              <a:rPr lang="en-GB" smtClean="0"/>
              <a:t>22/09/2022</a:t>
            </a:fld>
            <a:endParaRPr lang="en-GB"/>
          </a:p>
        </p:txBody>
      </p:sp>
      <p:sp>
        <p:nvSpPr>
          <p:cNvPr id="5" name="Footer Placeholder 4">
            <a:extLst>
              <a:ext uri="{FF2B5EF4-FFF2-40B4-BE49-F238E27FC236}">
                <a16:creationId xmlns:a16="http://schemas.microsoft.com/office/drawing/2014/main" id="{DF07D9F7-B512-4B1E-8640-E1EB1BF5673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AE14D7D-B344-451C-B4DC-65732EA64179}"/>
              </a:ext>
            </a:extLst>
          </p:cNvPr>
          <p:cNvSpPr>
            <a:spLocks noGrp="1"/>
          </p:cNvSpPr>
          <p:nvPr>
            <p:ph type="sldNum" sz="quarter" idx="12"/>
          </p:nvPr>
        </p:nvSpPr>
        <p:spPr/>
        <p:txBody>
          <a:bodyPr/>
          <a:lstStyle/>
          <a:p>
            <a:fld id="{3FB48E37-B351-4D80-9C1F-BA1688A512E2}" type="slidenum">
              <a:rPr lang="en-GB" smtClean="0"/>
              <a:t>‹#›</a:t>
            </a:fld>
            <a:endParaRPr lang="en-GB"/>
          </a:p>
        </p:txBody>
      </p:sp>
    </p:spTree>
    <p:extLst>
      <p:ext uri="{BB962C8B-B14F-4D97-AF65-F5344CB8AC3E}">
        <p14:creationId xmlns:p14="http://schemas.microsoft.com/office/powerpoint/2010/main" val="5045597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8789C8F-5A12-4A74-A344-6301154B4393}"/>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183AC4C5-BF77-41F4-BDAA-9A974D2BBCAA}"/>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83D5B96-F095-47F7-BD6A-D0083E59B73F}"/>
              </a:ext>
            </a:extLst>
          </p:cNvPr>
          <p:cNvSpPr>
            <a:spLocks noGrp="1"/>
          </p:cNvSpPr>
          <p:nvPr>
            <p:ph type="dt" sz="half" idx="10"/>
          </p:nvPr>
        </p:nvSpPr>
        <p:spPr/>
        <p:txBody>
          <a:bodyPr/>
          <a:lstStyle/>
          <a:p>
            <a:fld id="{DDFC3A89-8DB1-475D-816A-52ED49300796}" type="datetimeFigureOut">
              <a:rPr lang="en-GB" smtClean="0"/>
              <a:t>22/09/2022</a:t>
            </a:fld>
            <a:endParaRPr lang="en-GB"/>
          </a:p>
        </p:txBody>
      </p:sp>
      <p:sp>
        <p:nvSpPr>
          <p:cNvPr id="5" name="Footer Placeholder 4">
            <a:extLst>
              <a:ext uri="{FF2B5EF4-FFF2-40B4-BE49-F238E27FC236}">
                <a16:creationId xmlns:a16="http://schemas.microsoft.com/office/drawing/2014/main" id="{2296AA04-26E6-4FE2-98FA-D3C00443AE3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D925DEA-837F-4C6A-97AB-EAC525732E37}"/>
              </a:ext>
            </a:extLst>
          </p:cNvPr>
          <p:cNvSpPr>
            <a:spLocks noGrp="1"/>
          </p:cNvSpPr>
          <p:nvPr>
            <p:ph type="sldNum" sz="quarter" idx="12"/>
          </p:nvPr>
        </p:nvSpPr>
        <p:spPr/>
        <p:txBody>
          <a:bodyPr/>
          <a:lstStyle/>
          <a:p>
            <a:fld id="{3FB48E37-B351-4D80-9C1F-BA1688A512E2}" type="slidenum">
              <a:rPr lang="en-GB" smtClean="0"/>
              <a:t>‹#›</a:t>
            </a:fld>
            <a:endParaRPr lang="en-GB"/>
          </a:p>
        </p:txBody>
      </p:sp>
    </p:spTree>
    <p:extLst>
      <p:ext uri="{BB962C8B-B14F-4D97-AF65-F5344CB8AC3E}">
        <p14:creationId xmlns:p14="http://schemas.microsoft.com/office/powerpoint/2010/main" val="5373716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AFA9D2-3945-425D-90C4-7849989B66CC}"/>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95F33CD1-8A67-49B1-8E9F-AE41A4D7A5C0}"/>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F7EF6FC-FCC0-4E7D-965B-1D0DF4AD9E15}"/>
              </a:ext>
            </a:extLst>
          </p:cNvPr>
          <p:cNvSpPr>
            <a:spLocks noGrp="1"/>
          </p:cNvSpPr>
          <p:nvPr>
            <p:ph type="dt" sz="half" idx="10"/>
          </p:nvPr>
        </p:nvSpPr>
        <p:spPr/>
        <p:txBody>
          <a:bodyPr/>
          <a:lstStyle/>
          <a:p>
            <a:fld id="{DDFC3A89-8DB1-475D-816A-52ED49300796}" type="datetimeFigureOut">
              <a:rPr lang="en-GB" smtClean="0"/>
              <a:t>22/09/2022</a:t>
            </a:fld>
            <a:endParaRPr lang="en-GB"/>
          </a:p>
        </p:txBody>
      </p:sp>
      <p:sp>
        <p:nvSpPr>
          <p:cNvPr id="5" name="Footer Placeholder 4">
            <a:extLst>
              <a:ext uri="{FF2B5EF4-FFF2-40B4-BE49-F238E27FC236}">
                <a16:creationId xmlns:a16="http://schemas.microsoft.com/office/drawing/2014/main" id="{7DFBCFC5-5F64-46E7-94A8-0B1F8D897EA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97EAE8B-756D-4CBD-8B4B-1C8480B42748}"/>
              </a:ext>
            </a:extLst>
          </p:cNvPr>
          <p:cNvSpPr>
            <a:spLocks noGrp="1"/>
          </p:cNvSpPr>
          <p:nvPr>
            <p:ph type="sldNum" sz="quarter" idx="12"/>
          </p:nvPr>
        </p:nvSpPr>
        <p:spPr/>
        <p:txBody>
          <a:bodyPr/>
          <a:lstStyle/>
          <a:p>
            <a:fld id="{3FB48E37-B351-4D80-9C1F-BA1688A512E2}" type="slidenum">
              <a:rPr lang="en-GB" smtClean="0"/>
              <a:t>‹#›</a:t>
            </a:fld>
            <a:endParaRPr lang="en-GB"/>
          </a:p>
        </p:txBody>
      </p:sp>
    </p:spTree>
    <p:extLst>
      <p:ext uri="{BB962C8B-B14F-4D97-AF65-F5344CB8AC3E}">
        <p14:creationId xmlns:p14="http://schemas.microsoft.com/office/powerpoint/2010/main" val="23608625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7747A4-99A9-49CE-9DB3-BCAA54DDB15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9B04DFBF-8A00-4ED2-BA35-58ED2F74AFD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80FFBD85-64E7-4E79-A99A-F141546885CE}"/>
              </a:ext>
            </a:extLst>
          </p:cNvPr>
          <p:cNvSpPr>
            <a:spLocks noGrp="1"/>
          </p:cNvSpPr>
          <p:nvPr>
            <p:ph type="dt" sz="half" idx="10"/>
          </p:nvPr>
        </p:nvSpPr>
        <p:spPr/>
        <p:txBody>
          <a:bodyPr/>
          <a:lstStyle/>
          <a:p>
            <a:fld id="{DDFC3A89-8DB1-475D-816A-52ED49300796}" type="datetimeFigureOut">
              <a:rPr lang="en-GB" smtClean="0"/>
              <a:t>22/09/2022</a:t>
            </a:fld>
            <a:endParaRPr lang="en-GB"/>
          </a:p>
        </p:txBody>
      </p:sp>
      <p:sp>
        <p:nvSpPr>
          <p:cNvPr id="5" name="Footer Placeholder 4">
            <a:extLst>
              <a:ext uri="{FF2B5EF4-FFF2-40B4-BE49-F238E27FC236}">
                <a16:creationId xmlns:a16="http://schemas.microsoft.com/office/drawing/2014/main" id="{D49A1944-56F7-47F2-A762-0B703317811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1CA21DD-3628-4F9F-924B-36C05E2849CF}"/>
              </a:ext>
            </a:extLst>
          </p:cNvPr>
          <p:cNvSpPr>
            <a:spLocks noGrp="1"/>
          </p:cNvSpPr>
          <p:nvPr>
            <p:ph type="sldNum" sz="quarter" idx="12"/>
          </p:nvPr>
        </p:nvSpPr>
        <p:spPr/>
        <p:txBody>
          <a:bodyPr/>
          <a:lstStyle/>
          <a:p>
            <a:fld id="{3FB48E37-B351-4D80-9C1F-BA1688A512E2}" type="slidenum">
              <a:rPr lang="en-GB" smtClean="0"/>
              <a:t>‹#›</a:t>
            </a:fld>
            <a:endParaRPr lang="en-GB"/>
          </a:p>
        </p:txBody>
      </p:sp>
    </p:spTree>
    <p:extLst>
      <p:ext uri="{BB962C8B-B14F-4D97-AF65-F5344CB8AC3E}">
        <p14:creationId xmlns:p14="http://schemas.microsoft.com/office/powerpoint/2010/main" val="23617049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861BE-4406-43FF-A505-7E96D219084F}"/>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170AA338-EA4E-46EA-9990-5BA8C45F8740}"/>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958747C2-1B6B-4D39-8D7E-EA41A0C264D5}"/>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10FEC25D-F5DD-4FEE-9D38-23C55F65FE49}"/>
              </a:ext>
            </a:extLst>
          </p:cNvPr>
          <p:cNvSpPr>
            <a:spLocks noGrp="1"/>
          </p:cNvSpPr>
          <p:nvPr>
            <p:ph type="dt" sz="half" idx="10"/>
          </p:nvPr>
        </p:nvSpPr>
        <p:spPr/>
        <p:txBody>
          <a:bodyPr/>
          <a:lstStyle/>
          <a:p>
            <a:fld id="{DDFC3A89-8DB1-475D-816A-52ED49300796}" type="datetimeFigureOut">
              <a:rPr lang="en-GB" smtClean="0"/>
              <a:t>22/09/2022</a:t>
            </a:fld>
            <a:endParaRPr lang="en-GB"/>
          </a:p>
        </p:txBody>
      </p:sp>
      <p:sp>
        <p:nvSpPr>
          <p:cNvPr id="6" name="Footer Placeholder 5">
            <a:extLst>
              <a:ext uri="{FF2B5EF4-FFF2-40B4-BE49-F238E27FC236}">
                <a16:creationId xmlns:a16="http://schemas.microsoft.com/office/drawing/2014/main" id="{A1ADF531-D089-4E45-AF60-7198D51E7C29}"/>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F52AEC61-018D-44E2-B9BB-CDB14A07F30E}"/>
              </a:ext>
            </a:extLst>
          </p:cNvPr>
          <p:cNvSpPr>
            <a:spLocks noGrp="1"/>
          </p:cNvSpPr>
          <p:nvPr>
            <p:ph type="sldNum" sz="quarter" idx="12"/>
          </p:nvPr>
        </p:nvSpPr>
        <p:spPr/>
        <p:txBody>
          <a:bodyPr/>
          <a:lstStyle/>
          <a:p>
            <a:fld id="{3FB48E37-B351-4D80-9C1F-BA1688A512E2}" type="slidenum">
              <a:rPr lang="en-GB" smtClean="0"/>
              <a:t>‹#›</a:t>
            </a:fld>
            <a:endParaRPr lang="en-GB"/>
          </a:p>
        </p:txBody>
      </p:sp>
    </p:spTree>
    <p:extLst>
      <p:ext uri="{BB962C8B-B14F-4D97-AF65-F5344CB8AC3E}">
        <p14:creationId xmlns:p14="http://schemas.microsoft.com/office/powerpoint/2010/main" val="11054093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DA722D-5E63-4A94-BA6E-5EE9494AB6D9}"/>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A74066A0-3F96-4B49-968E-E15804FDC49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B68E649F-ADF1-48B8-BCA6-280356C951B4}"/>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0B8BC90D-97BD-43B5-840F-FC16947FFCF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A9654389-A675-4C97-8021-88C4DA290019}"/>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594C3BC0-5DFC-4DB2-8DF3-2049720C5C7B}"/>
              </a:ext>
            </a:extLst>
          </p:cNvPr>
          <p:cNvSpPr>
            <a:spLocks noGrp="1"/>
          </p:cNvSpPr>
          <p:nvPr>
            <p:ph type="dt" sz="half" idx="10"/>
          </p:nvPr>
        </p:nvSpPr>
        <p:spPr/>
        <p:txBody>
          <a:bodyPr/>
          <a:lstStyle/>
          <a:p>
            <a:fld id="{DDFC3A89-8DB1-475D-816A-52ED49300796}" type="datetimeFigureOut">
              <a:rPr lang="en-GB" smtClean="0"/>
              <a:t>22/09/2022</a:t>
            </a:fld>
            <a:endParaRPr lang="en-GB"/>
          </a:p>
        </p:txBody>
      </p:sp>
      <p:sp>
        <p:nvSpPr>
          <p:cNvPr id="8" name="Footer Placeholder 7">
            <a:extLst>
              <a:ext uri="{FF2B5EF4-FFF2-40B4-BE49-F238E27FC236}">
                <a16:creationId xmlns:a16="http://schemas.microsoft.com/office/drawing/2014/main" id="{D4D21A3F-10B6-4A4C-AA3D-53AB0DF49F19}"/>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8E0480F0-55DF-47EC-9CCA-2F8E79A304B5}"/>
              </a:ext>
            </a:extLst>
          </p:cNvPr>
          <p:cNvSpPr>
            <a:spLocks noGrp="1"/>
          </p:cNvSpPr>
          <p:nvPr>
            <p:ph type="sldNum" sz="quarter" idx="12"/>
          </p:nvPr>
        </p:nvSpPr>
        <p:spPr/>
        <p:txBody>
          <a:bodyPr/>
          <a:lstStyle/>
          <a:p>
            <a:fld id="{3FB48E37-B351-4D80-9C1F-BA1688A512E2}" type="slidenum">
              <a:rPr lang="en-GB" smtClean="0"/>
              <a:t>‹#›</a:t>
            </a:fld>
            <a:endParaRPr lang="en-GB"/>
          </a:p>
        </p:txBody>
      </p:sp>
    </p:spTree>
    <p:extLst>
      <p:ext uri="{BB962C8B-B14F-4D97-AF65-F5344CB8AC3E}">
        <p14:creationId xmlns:p14="http://schemas.microsoft.com/office/powerpoint/2010/main" val="15747051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E828B5-1F4F-41F7-8C48-797D63835938}"/>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B3A39366-B0C7-4E7B-9245-C6333EE325E5}"/>
              </a:ext>
            </a:extLst>
          </p:cNvPr>
          <p:cNvSpPr>
            <a:spLocks noGrp="1"/>
          </p:cNvSpPr>
          <p:nvPr>
            <p:ph type="dt" sz="half" idx="10"/>
          </p:nvPr>
        </p:nvSpPr>
        <p:spPr/>
        <p:txBody>
          <a:bodyPr/>
          <a:lstStyle/>
          <a:p>
            <a:fld id="{DDFC3A89-8DB1-475D-816A-52ED49300796}" type="datetimeFigureOut">
              <a:rPr lang="en-GB" smtClean="0"/>
              <a:t>22/09/2022</a:t>
            </a:fld>
            <a:endParaRPr lang="en-GB"/>
          </a:p>
        </p:txBody>
      </p:sp>
      <p:sp>
        <p:nvSpPr>
          <p:cNvPr id="4" name="Footer Placeholder 3">
            <a:extLst>
              <a:ext uri="{FF2B5EF4-FFF2-40B4-BE49-F238E27FC236}">
                <a16:creationId xmlns:a16="http://schemas.microsoft.com/office/drawing/2014/main" id="{16116AE1-36D2-4453-964F-F67FC987601E}"/>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7CC64BC0-7F94-4DEE-AB81-A013EFD90DB0}"/>
              </a:ext>
            </a:extLst>
          </p:cNvPr>
          <p:cNvSpPr>
            <a:spLocks noGrp="1"/>
          </p:cNvSpPr>
          <p:nvPr>
            <p:ph type="sldNum" sz="quarter" idx="12"/>
          </p:nvPr>
        </p:nvSpPr>
        <p:spPr/>
        <p:txBody>
          <a:bodyPr/>
          <a:lstStyle/>
          <a:p>
            <a:fld id="{3FB48E37-B351-4D80-9C1F-BA1688A512E2}" type="slidenum">
              <a:rPr lang="en-GB" smtClean="0"/>
              <a:t>‹#›</a:t>
            </a:fld>
            <a:endParaRPr lang="en-GB"/>
          </a:p>
        </p:txBody>
      </p:sp>
    </p:spTree>
    <p:extLst>
      <p:ext uri="{BB962C8B-B14F-4D97-AF65-F5344CB8AC3E}">
        <p14:creationId xmlns:p14="http://schemas.microsoft.com/office/powerpoint/2010/main" val="9529533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7F8E307-91C9-4C3F-9808-F203C835DD42}"/>
              </a:ext>
            </a:extLst>
          </p:cNvPr>
          <p:cNvSpPr>
            <a:spLocks noGrp="1"/>
          </p:cNvSpPr>
          <p:nvPr>
            <p:ph type="dt" sz="half" idx="10"/>
          </p:nvPr>
        </p:nvSpPr>
        <p:spPr/>
        <p:txBody>
          <a:bodyPr/>
          <a:lstStyle/>
          <a:p>
            <a:fld id="{DDFC3A89-8DB1-475D-816A-52ED49300796}" type="datetimeFigureOut">
              <a:rPr lang="en-GB" smtClean="0"/>
              <a:t>22/09/2022</a:t>
            </a:fld>
            <a:endParaRPr lang="en-GB"/>
          </a:p>
        </p:txBody>
      </p:sp>
      <p:sp>
        <p:nvSpPr>
          <p:cNvPr id="3" name="Footer Placeholder 2">
            <a:extLst>
              <a:ext uri="{FF2B5EF4-FFF2-40B4-BE49-F238E27FC236}">
                <a16:creationId xmlns:a16="http://schemas.microsoft.com/office/drawing/2014/main" id="{F697C94D-85AE-4D6C-AD9A-73898386E234}"/>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7346F748-99B9-4C11-8F9F-B108E7561764}"/>
              </a:ext>
            </a:extLst>
          </p:cNvPr>
          <p:cNvSpPr>
            <a:spLocks noGrp="1"/>
          </p:cNvSpPr>
          <p:nvPr>
            <p:ph type="sldNum" sz="quarter" idx="12"/>
          </p:nvPr>
        </p:nvSpPr>
        <p:spPr/>
        <p:txBody>
          <a:bodyPr/>
          <a:lstStyle/>
          <a:p>
            <a:fld id="{3FB48E37-B351-4D80-9C1F-BA1688A512E2}" type="slidenum">
              <a:rPr lang="en-GB" smtClean="0"/>
              <a:t>‹#›</a:t>
            </a:fld>
            <a:endParaRPr lang="en-GB"/>
          </a:p>
        </p:txBody>
      </p:sp>
    </p:spTree>
    <p:extLst>
      <p:ext uri="{BB962C8B-B14F-4D97-AF65-F5344CB8AC3E}">
        <p14:creationId xmlns:p14="http://schemas.microsoft.com/office/powerpoint/2010/main" val="34513363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9497D6-366F-41D0-9095-94672D268DB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ABD8A857-AC5A-434E-8CB1-F66C7D0A74B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83538219-930A-4237-B47F-6C17CD4E243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57003AE3-FBDD-4B5D-B2C1-C90F264F6CEE}"/>
              </a:ext>
            </a:extLst>
          </p:cNvPr>
          <p:cNvSpPr>
            <a:spLocks noGrp="1"/>
          </p:cNvSpPr>
          <p:nvPr>
            <p:ph type="dt" sz="half" idx="10"/>
          </p:nvPr>
        </p:nvSpPr>
        <p:spPr/>
        <p:txBody>
          <a:bodyPr/>
          <a:lstStyle/>
          <a:p>
            <a:fld id="{DDFC3A89-8DB1-475D-816A-52ED49300796}" type="datetimeFigureOut">
              <a:rPr lang="en-GB" smtClean="0"/>
              <a:t>22/09/2022</a:t>
            </a:fld>
            <a:endParaRPr lang="en-GB"/>
          </a:p>
        </p:txBody>
      </p:sp>
      <p:sp>
        <p:nvSpPr>
          <p:cNvPr id="6" name="Footer Placeholder 5">
            <a:extLst>
              <a:ext uri="{FF2B5EF4-FFF2-40B4-BE49-F238E27FC236}">
                <a16:creationId xmlns:a16="http://schemas.microsoft.com/office/drawing/2014/main" id="{AA37DCD1-6402-4128-B559-AD9B989B04EF}"/>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65349033-12CF-420C-B3B0-B4BB39777EBB}"/>
              </a:ext>
            </a:extLst>
          </p:cNvPr>
          <p:cNvSpPr>
            <a:spLocks noGrp="1"/>
          </p:cNvSpPr>
          <p:nvPr>
            <p:ph type="sldNum" sz="quarter" idx="12"/>
          </p:nvPr>
        </p:nvSpPr>
        <p:spPr/>
        <p:txBody>
          <a:bodyPr/>
          <a:lstStyle/>
          <a:p>
            <a:fld id="{3FB48E37-B351-4D80-9C1F-BA1688A512E2}" type="slidenum">
              <a:rPr lang="en-GB" smtClean="0"/>
              <a:t>‹#›</a:t>
            </a:fld>
            <a:endParaRPr lang="en-GB"/>
          </a:p>
        </p:txBody>
      </p:sp>
    </p:spTree>
    <p:extLst>
      <p:ext uri="{BB962C8B-B14F-4D97-AF65-F5344CB8AC3E}">
        <p14:creationId xmlns:p14="http://schemas.microsoft.com/office/powerpoint/2010/main" val="12580692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29B5FB-8E3B-4A60-9C80-87B96EB7520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55E8023D-6122-45A8-A2B5-E70A35AF1A1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28B87321-CA98-48E8-BDE0-749C12C6A21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58FF90BD-B791-46FA-A9C6-73DDB4CDCCD6}"/>
              </a:ext>
            </a:extLst>
          </p:cNvPr>
          <p:cNvSpPr>
            <a:spLocks noGrp="1"/>
          </p:cNvSpPr>
          <p:nvPr>
            <p:ph type="dt" sz="half" idx="10"/>
          </p:nvPr>
        </p:nvSpPr>
        <p:spPr/>
        <p:txBody>
          <a:bodyPr/>
          <a:lstStyle/>
          <a:p>
            <a:fld id="{DDFC3A89-8DB1-475D-816A-52ED49300796}" type="datetimeFigureOut">
              <a:rPr lang="en-GB" smtClean="0"/>
              <a:t>22/09/2022</a:t>
            </a:fld>
            <a:endParaRPr lang="en-GB"/>
          </a:p>
        </p:txBody>
      </p:sp>
      <p:sp>
        <p:nvSpPr>
          <p:cNvPr id="6" name="Footer Placeholder 5">
            <a:extLst>
              <a:ext uri="{FF2B5EF4-FFF2-40B4-BE49-F238E27FC236}">
                <a16:creationId xmlns:a16="http://schemas.microsoft.com/office/drawing/2014/main" id="{347A0B48-094D-42EC-9E25-139E8788B9E1}"/>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3576716-37B6-42E6-9235-359ADC9FED46}"/>
              </a:ext>
            </a:extLst>
          </p:cNvPr>
          <p:cNvSpPr>
            <a:spLocks noGrp="1"/>
          </p:cNvSpPr>
          <p:nvPr>
            <p:ph type="sldNum" sz="quarter" idx="12"/>
          </p:nvPr>
        </p:nvSpPr>
        <p:spPr/>
        <p:txBody>
          <a:bodyPr/>
          <a:lstStyle/>
          <a:p>
            <a:fld id="{3FB48E37-B351-4D80-9C1F-BA1688A512E2}" type="slidenum">
              <a:rPr lang="en-GB" smtClean="0"/>
              <a:t>‹#›</a:t>
            </a:fld>
            <a:endParaRPr lang="en-GB"/>
          </a:p>
        </p:txBody>
      </p:sp>
    </p:spTree>
    <p:extLst>
      <p:ext uri="{BB962C8B-B14F-4D97-AF65-F5344CB8AC3E}">
        <p14:creationId xmlns:p14="http://schemas.microsoft.com/office/powerpoint/2010/main" val="2339771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A5FEDDF-905F-4433-B4A0-58854A583E4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C7F5D3EF-8F87-49E1-9090-AC37F634A43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07CF7B7-E6A0-4DB1-9DEB-392855A54D5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DFC3A89-8DB1-475D-816A-52ED49300796}" type="datetimeFigureOut">
              <a:rPr lang="en-GB" smtClean="0"/>
              <a:t>22/09/2022</a:t>
            </a:fld>
            <a:endParaRPr lang="en-GB"/>
          </a:p>
        </p:txBody>
      </p:sp>
      <p:sp>
        <p:nvSpPr>
          <p:cNvPr id="5" name="Footer Placeholder 4">
            <a:extLst>
              <a:ext uri="{FF2B5EF4-FFF2-40B4-BE49-F238E27FC236}">
                <a16:creationId xmlns:a16="http://schemas.microsoft.com/office/drawing/2014/main" id="{0463EC1B-E63E-44F6-B7CD-7D518BCF30A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63471735-B564-48E8-9F1F-D0FD46F5866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FB48E37-B351-4D80-9C1F-BA1688A512E2}" type="slidenum">
              <a:rPr lang="en-GB" smtClean="0"/>
              <a:t>‹#›</a:t>
            </a:fld>
            <a:endParaRPr lang="en-GB"/>
          </a:p>
        </p:txBody>
      </p:sp>
    </p:spTree>
    <p:extLst>
      <p:ext uri="{BB962C8B-B14F-4D97-AF65-F5344CB8AC3E}">
        <p14:creationId xmlns:p14="http://schemas.microsoft.com/office/powerpoint/2010/main" val="268283100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0.svg"/><Relationship Id="rId18" Type="http://schemas.openxmlformats.org/officeDocument/2006/relationships/image" Target="../media/image15.png"/><Relationship Id="rId3" Type="http://schemas.openxmlformats.org/officeDocument/2006/relationships/image" Target="../media/image2.svg"/><Relationship Id="rId21" Type="http://schemas.openxmlformats.org/officeDocument/2006/relationships/image" Target="../media/image18.png"/><Relationship Id="rId7" Type="http://schemas.openxmlformats.org/officeDocument/2006/relationships/image" Target="../media/image6.svg"/><Relationship Id="rId12" Type="http://schemas.openxmlformats.org/officeDocument/2006/relationships/image" Target="../media/image9.png"/><Relationship Id="rId17" Type="http://schemas.openxmlformats.org/officeDocument/2006/relationships/image" Target="../media/image14.svg"/><Relationship Id="rId2" Type="http://schemas.openxmlformats.org/officeDocument/2006/relationships/image" Target="../media/image1.png"/><Relationship Id="rId16" Type="http://schemas.openxmlformats.org/officeDocument/2006/relationships/image" Target="../media/image13.png"/><Relationship Id="rId20" Type="http://schemas.openxmlformats.org/officeDocument/2006/relationships/image" Target="../media/image17.png"/><Relationship Id="rId1" Type="http://schemas.openxmlformats.org/officeDocument/2006/relationships/slideLayout" Target="../slideLayouts/slideLayout2.xml"/><Relationship Id="rId6" Type="http://schemas.openxmlformats.org/officeDocument/2006/relationships/image" Target="../media/image5.png"/><Relationship Id="rId11" Type="http://schemas.microsoft.com/office/2007/relationships/hdphoto" Target="../media/hdphoto1.wdp"/><Relationship Id="rId5" Type="http://schemas.openxmlformats.org/officeDocument/2006/relationships/image" Target="../media/image4.svg"/><Relationship Id="rId15" Type="http://schemas.openxmlformats.org/officeDocument/2006/relationships/image" Target="../media/image12.svg"/><Relationship Id="rId10" Type="http://schemas.openxmlformats.org/officeDocument/2006/relationships/image" Target="../media/image8.png"/><Relationship Id="rId19" Type="http://schemas.openxmlformats.org/officeDocument/2006/relationships/image" Target="../media/image16.svg"/><Relationship Id="rId4" Type="http://schemas.openxmlformats.org/officeDocument/2006/relationships/image" Target="../media/image3.png"/><Relationship Id="rId9" Type="http://schemas.openxmlformats.org/officeDocument/2006/relationships/hyperlink" Target="https://www.littlewandlelettersandsounds.org.uk/wp-content/uploads/2021/06/Programme-Overview_Reception-and-Year-1.pdf" TargetMode="External"/><Relationship Id="rId14" Type="http://schemas.openxmlformats.org/officeDocument/2006/relationships/image" Target="../media/image11.png"/><Relationship Id="rId22" Type="http://schemas.microsoft.com/office/2007/relationships/hdphoto" Target="../media/hdphoto2.wdp"/></Relationships>
</file>

<file path=ppt/slides/_rels/slide2.xml.rels><?xml version="1.0" encoding="UTF-8" standalone="yes"?>
<Relationships xmlns="http://schemas.openxmlformats.org/package/2006/relationships"><Relationship Id="rId8" Type="http://schemas.openxmlformats.org/officeDocument/2006/relationships/image" Target="../media/image11.png"/><Relationship Id="rId13" Type="http://schemas.openxmlformats.org/officeDocument/2006/relationships/image" Target="../media/image16.svg"/><Relationship Id="rId3" Type="http://schemas.openxmlformats.org/officeDocument/2006/relationships/image" Target="../media/image20.svg"/><Relationship Id="rId7" Type="http://schemas.openxmlformats.org/officeDocument/2006/relationships/image" Target="../media/image6.svg"/><Relationship Id="rId12" Type="http://schemas.openxmlformats.org/officeDocument/2006/relationships/image" Target="../media/image15.png"/><Relationship Id="rId2" Type="http://schemas.openxmlformats.org/officeDocument/2006/relationships/image" Target="../media/image19.png"/><Relationship Id="rId16" Type="http://schemas.microsoft.com/office/2007/relationships/hdphoto" Target="../media/hdphoto1.wdp"/><Relationship Id="rId1" Type="http://schemas.openxmlformats.org/officeDocument/2006/relationships/slideLayout" Target="../slideLayouts/slideLayout2.xml"/><Relationship Id="rId6" Type="http://schemas.openxmlformats.org/officeDocument/2006/relationships/image" Target="../media/image5.png"/><Relationship Id="rId11" Type="http://schemas.openxmlformats.org/officeDocument/2006/relationships/image" Target="../media/image14.svg"/><Relationship Id="rId5" Type="http://schemas.openxmlformats.org/officeDocument/2006/relationships/image" Target="../media/image4.svg"/><Relationship Id="rId15" Type="http://schemas.openxmlformats.org/officeDocument/2006/relationships/image" Target="../media/image8.png"/><Relationship Id="rId10" Type="http://schemas.openxmlformats.org/officeDocument/2006/relationships/image" Target="../media/image13.png"/><Relationship Id="rId4" Type="http://schemas.openxmlformats.org/officeDocument/2006/relationships/image" Target="../media/image3.png"/><Relationship Id="rId9" Type="http://schemas.openxmlformats.org/officeDocument/2006/relationships/image" Target="../media/image12.svg"/><Relationship Id="rId14" Type="http://schemas.openxmlformats.org/officeDocument/2006/relationships/hyperlink" Target="https://www.littlewandlelettersandsounds.org.uk/resources/for-parents/"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Flowchart: Terminator 21">
            <a:extLst>
              <a:ext uri="{FF2B5EF4-FFF2-40B4-BE49-F238E27FC236}">
                <a16:creationId xmlns:a16="http://schemas.microsoft.com/office/drawing/2014/main" id="{B79B8C52-695F-4C6B-9989-B726379EAD7B}"/>
              </a:ext>
            </a:extLst>
          </p:cNvPr>
          <p:cNvSpPr/>
          <p:nvPr/>
        </p:nvSpPr>
        <p:spPr>
          <a:xfrm>
            <a:off x="8427336" y="1855752"/>
            <a:ext cx="820390" cy="45719"/>
          </a:xfrm>
          <a:prstGeom prst="flowChartTerminator">
            <a:avLst/>
          </a:prstGeom>
          <a:solidFill>
            <a:schemeClr val="accent6">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1" name="Flowchart: Terminator 20">
            <a:extLst>
              <a:ext uri="{FF2B5EF4-FFF2-40B4-BE49-F238E27FC236}">
                <a16:creationId xmlns:a16="http://schemas.microsoft.com/office/drawing/2014/main" id="{15F68854-5FFC-4F5F-A052-E49794CF53FF}"/>
              </a:ext>
            </a:extLst>
          </p:cNvPr>
          <p:cNvSpPr/>
          <p:nvPr/>
        </p:nvSpPr>
        <p:spPr>
          <a:xfrm flipV="1">
            <a:off x="5583425" y="1880294"/>
            <a:ext cx="849699" cy="45719"/>
          </a:xfrm>
          <a:prstGeom prst="flowChartTerminator">
            <a:avLst/>
          </a:prstGeom>
          <a:solidFill>
            <a:schemeClr val="accent6">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0" name="Flowchart: Terminator 19">
            <a:extLst>
              <a:ext uri="{FF2B5EF4-FFF2-40B4-BE49-F238E27FC236}">
                <a16:creationId xmlns:a16="http://schemas.microsoft.com/office/drawing/2014/main" id="{9086209A-DF78-466C-999B-F7FB7610152D}"/>
              </a:ext>
            </a:extLst>
          </p:cNvPr>
          <p:cNvSpPr/>
          <p:nvPr/>
        </p:nvSpPr>
        <p:spPr>
          <a:xfrm>
            <a:off x="2678327" y="1914693"/>
            <a:ext cx="788978" cy="45719"/>
          </a:xfrm>
          <a:prstGeom prst="flowChartTerminator">
            <a:avLst/>
          </a:prstGeom>
          <a:solidFill>
            <a:schemeClr val="accent6">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5" name="Graphic 4" descr="Bullseye">
            <a:extLst>
              <a:ext uri="{FF2B5EF4-FFF2-40B4-BE49-F238E27FC236}">
                <a16:creationId xmlns:a16="http://schemas.microsoft.com/office/drawing/2014/main" id="{11BA0663-D2F8-4E78-B832-924C235FC1B5}"/>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286747" y="714174"/>
            <a:ext cx="483781" cy="483781"/>
          </a:xfrm>
          <a:prstGeom prst="rect">
            <a:avLst/>
          </a:prstGeom>
        </p:spPr>
      </p:pic>
      <p:sp>
        <p:nvSpPr>
          <p:cNvPr id="6" name="Flowchart: Terminator 5">
            <a:extLst>
              <a:ext uri="{FF2B5EF4-FFF2-40B4-BE49-F238E27FC236}">
                <a16:creationId xmlns:a16="http://schemas.microsoft.com/office/drawing/2014/main" id="{DB2B1BB5-4980-44A9-8316-0E2EA62BD6C6}"/>
              </a:ext>
            </a:extLst>
          </p:cNvPr>
          <p:cNvSpPr/>
          <p:nvPr/>
        </p:nvSpPr>
        <p:spPr>
          <a:xfrm>
            <a:off x="73575" y="70582"/>
            <a:ext cx="2074863" cy="612743"/>
          </a:xfrm>
          <a:prstGeom prst="flowChartTerminator">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 Box 2">
            <a:extLst>
              <a:ext uri="{FF2B5EF4-FFF2-40B4-BE49-F238E27FC236}">
                <a16:creationId xmlns:a16="http://schemas.microsoft.com/office/drawing/2014/main" id="{05E64115-581E-4B78-A895-360902004A22}"/>
              </a:ext>
            </a:extLst>
          </p:cNvPr>
          <p:cNvSpPr txBox="1">
            <a:spLocks noChangeArrowheads="1"/>
          </p:cNvSpPr>
          <p:nvPr/>
        </p:nvSpPr>
        <p:spPr bwMode="auto">
          <a:xfrm>
            <a:off x="73574" y="-30787"/>
            <a:ext cx="2074863" cy="348438"/>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400" b="1" i="0" u="none" strike="noStrike" cap="none" normalizeH="0" baseline="0" dirty="0">
                <a:ln>
                  <a:noFill/>
                </a:ln>
                <a:solidFill>
                  <a:srgbClr val="000000"/>
                </a:solidFill>
                <a:effectLst/>
                <a:latin typeface="Amatic SC" pitchFamily="2" charset="0"/>
              </a:rPr>
              <a:t>SUBJECT OVERVIEW</a:t>
            </a:r>
            <a:endParaRPr kumimoji="0" lang="en-US" altLang="en-US" sz="2400" b="1" i="0" u="none" strike="noStrike" cap="none" normalizeH="0" baseline="0" dirty="0">
              <a:ln>
                <a:noFill/>
              </a:ln>
              <a:solidFill>
                <a:schemeClr val="tx1"/>
              </a:solidFill>
              <a:effectLst/>
              <a:latin typeface="Amatic SC" pitchFamily="2" charset="0"/>
            </a:endParaRPr>
          </a:p>
        </p:txBody>
      </p:sp>
      <p:sp>
        <p:nvSpPr>
          <p:cNvPr id="8" name="TextBox 7">
            <a:extLst>
              <a:ext uri="{FF2B5EF4-FFF2-40B4-BE49-F238E27FC236}">
                <a16:creationId xmlns:a16="http://schemas.microsoft.com/office/drawing/2014/main" id="{9B28546E-B9E4-463B-B90C-7EE702537447}"/>
              </a:ext>
            </a:extLst>
          </p:cNvPr>
          <p:cNvSpPr txBox="1"/>
          <p:nvPr/>
        </p:nvSpPr>
        <p:spPr>
          <a:xfrm>
            <a:off x="697053" y="799684"/>
            <a:ext cx="3658309" cy="338554"/>
          </a:xfrm>
          <a:prstGeom prst="rect">
            <a:avLst/>
          </a:prstGeom>
          <a:noFill/>
        </p:spPr>
        <p:txBody>
          <a:bodyPr wrap="square" rtlCol="0">
            <a:spAutoFit/>
          </a:bodyPr>
          <a:lstStyle/>
          <a:p>
            <a:r>
              <a:rPr lang="en-US" sz="1600" b="1" dirty="0">
                <a:latin typeface="Segoe Script" panose="030B0504020000000003" pitchFamily="66" charset="0"/>
              </a:rPr>
              <a:t>Intent:</a:t>
            </a:r>
            <a:r>
              <a:rPr lang="en-US" sz="1600" dirty="0">
                <a:latin typeface="Segoe Script" panose="030B0504020000000003" pitchFamily="66" charset="0"/>
              </a:rPr>
              <a:t> </a:t>
            </a:r>
            <a:r>
              <a:rPr lang="en-US" sz="1200" b="1" dirty="0">
                <a:latin typeface="Segoe Script" panose="030B0504020000000003" pitchFamily="66" charset="0"/>
              </a:rPr>
              <a:t>We aim to… </a:t>
            </a:r>
            <a:endParaRPr lang="en-GB" sz="1200" b="1" dirty="0">
              <a:latin typeface="Segoe Script" panose="030B0504020000000003" pitchFamily="66" charset="0"/>
            </a:endParaRPr>
          </a:p>
        </p:txBody>
      </p:sp>
      <p:sp>
        <p:nvSpPr>
          <p:cNvPr id="11" name="TextBox 10">
            <a:extLst>
              <a:ext uri="{FF2B5EF4-FFF2-40B4-BE49-F238E27FC236}">
                <a16:creationId xmlns:a16="http://schemas.microsoft.com/office/drawing/2014/main" id="{C1C767C8-A64E-4317-803E-431C19124925}"/>
              </a:ext>
            </a:extLst>
          </p:cNvPr>
          <p:cNvSpPr txBox="1"/>
          <p:nvPr/>
        </p:nvSpPr>
        <p:spPr>
          <a:xfrm>
            <a:off x="2013493" y="125279"/>
            <a:ext cx="2275368" cy="584775"/>
          </a:xfrm>
          <a:prstGeom prst="rect">
            <a:avLst/>
          </a:prstGeom>
          <a:noFill/>
        </p:spPr>
        <p:txBody>
          <a:bodyPr wrap="square" rtlCol="0">
            <a:spAutoFit/>
          </a:bodyPr>
          <a:lstStyle/>
          <a:p>
            <a:r>
              <a:rPr lang="en-US" sz="3200" b="1" dirty="0">
                <a:latin typeface="Segoe Script" panose="030B0504020000000003" pitchFamily="66" charset="0"/>
              </a:rPr>
              <a:t>Phonics</a:t>
            </a:r>
            <a:r>
              <a:rPr lang="en-US" sz="2400" b="1" dirty="0">
                <a:latin typeface="Segoe Script" panose="030B0504020000000003" pitchFamily="66" charset="0"/>
              </a:rPr>
              <a:t> </a:t>
            </a:r>
            <a:endParaRPr lang="en-GB" sz="2400" b="1" dirty="0">
              <a:latin typeface="Segoe Script" panose="030B0504020000000003" pitchFamily="66" charset="0"/>
            </a:endParaRPr>
          </a:p>
        </p:txBody>
      </p:sp>
      <p:sp>
        <p:nvSpPr>
          <p:cNvPr id="12" name="Rectangle: Rounded Corners 11">
            <a:extLst>
              <a:ext uri="{FF2B5EF4-FFF2-40B4-BE49-F238E27FC236}">
                <a16:creationId xmlns:a16="http://schemas.microsoft.com/office/drawing/2014/main" id="{CCBEBA63-F685-4F70-B2AF-8D25564482D5}"/>
              </a:ext>
            </a:extLst>
          </p:cNvPr>
          <p:cNvSpPr/>
          <p:nvPr/>
        </p:nvSpPr>
        <p:spPr>
          <a:xfrm>
            <a:off x="241657" y="1399406"/>
            <a:ext cx="2705620" cy="899050"/>
          </a:xfrm>
          <a:prstGeom prst="roundRect">
            <a:avLst/>
          </a:prstGeom>
          <a:solidFill>
            <a:srgbClr val="F9BA8B"/>
          </a:solidFill>
          <a:ln w="28575">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2">
                    <a:lumMod val="75000"/>
                  </a:schemeClr>
                </a:solidFill>
              </a:rPr>
              <a:t>Deliver daily phonics through a high-quality phonics programme and consistently implement it to equip children with the skills they need to decode and become fluent readers.</a:t>
            </a:r>
            <a:endParaRPr lang="en-GB" sz="1000" dirty="0">
              <a:solidFill>
                <a:schemeClr val="tx2">
                  <a:lumMod val="75000"/>
                </a:schemeClr>
              </a:solidFill>
            </a:endParaRPr>
          </a:p>
        </p:txBody>
      </p:sp>
      <p:sp>
        <p:nvSpPr>
          <p:cNvPr id="13" name="Rectangle: Rounded Corners 12">
            <a:extLst>
              <a:ext uri="{FF2B5EF4-FFF2-40B4-BE49-F238E27FC236}">
                <a16:creationId xmlns:a16="http://schemas.microsoft.com/office/drawing/2014/main" id="{C25A3B03-2D96-46C7-9FAC-D3A9B489E2A1}"/>
              </a:ext>
            </a:extLst>
          </p:cNvPr>
          <p:cNvSpPr/>
          <p:nvPr/>
        </p:nvSpPr>
        <p:spPr>
          <a:xfrm>
            <a:off x="6254990" y="1342807"/>
            <a:ext cx="2274953" cy="1064817"/>
          </a:xfrm>
          <a:prstGeom prst="roundRect">
            <a:avLst/>
          </a:prstGeom>
          <a:solidFill>
            <a:srgbClr val="F9BA8B"/>
          </a:solidFill>
          <a:ln w="28575">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2">
                    <a:lumMod val="75000"/>
                  </a:schemeClr>
                </a:solidFill>
                <a:latin typeface="Corbel" panose="020B0503020204020204" pitchFamily="34" charset="0"/>
              </a:rPr>
              <a:t>Use assessment in a timely way to ensure pupils are supported to catch up quickly through targeted intervention.</a:t>
            </a:r>
            <a:endParaRPr lang="en-GB" sz="1000" dirty="0">
              <a:solidFill>
                <a:schemeClr val="tx2">
                  <a:lumMod val="75000"/>
                </a:schemeClr>
              </a:solidFill>
              <a:latin typeface="Corbel" panose="020B0503020204020204" pitchFamily="34" charset="0"/>
            </a:endParaRPr>
          </a:p>
        </p:txBody>
      </p:sp>
      <p:sp>
        <p:nvSpPr>
          <p:cNvPr id="14" name="Rectangle: Rounded Corners 13">
            <a:extLst>
              <a:ext uri="{FF2B5EF4-FFF2-40B4-BE49-F238E27FC236}">
                <a16:creationId xmlns:a16="http://schemas.microsoft.com/office/drawing/2014/main" id="{58F60B36-44EA-4243-8DBB-B88455CB1643}"/>
              </a:ext>
            </a:extLst>
          </p:cNvPr>
          <p:cNvSpPr/>
          <p:nvPr/>
        </p:nvSpPr>
        <p:spPr>
          <a:xfrm>
            <a:off x="3314390" y="1365845"/>
            <a:ext cx="2471102" cy="1035683"/>
          </a:xfrm>
          <a:prstGeom prst="roundRect">
            <a:avLst/>
          </a:prstGeom>
          <a:solidFill>
            <a:srgbClr val="F9BA8B"/>
          </a:solidFill>
          <a:ln w="28575">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2">
                    <a:lumMod val="75000"/>
                  </a:schemeClr>
                </a:solidFill>
                <a:latin typeface="Corbel" panose="020B0503020204020204" pitchFamily="34" charset="0"/>
              </a:rPr>
              <a:t>Provide children with books that are closely matched to their phonic abilities so they can be successful when practicing.</a:t>
            </a:r>
            <a:endParaRPr lang="en-GB" sz="1000" dirty="0">
              <a:solidFill>
                <a:schemeClr val="tx2">
                  <a:lumMod val="75000"/>
                </a:schemeClr>
              </a:solidFill>
            </a:endParaRPr>
          </a:p>
        </p:txBody>
      </p:sp>
      <p:sp>
        <p:nvSpPr>
          <p:cNvPr id="15" name="TextBox 14">
            <a:extLst>
              <a:ext uri="{FF2B5EF4-FFF2-40B4-BE49-F238E27FC236}">
                <a16:creationId xmlns:a16="http://schemas.microsoft.com/office/drawing/2014/main" id="{F206A45A-A62E-45A6-81FD-81394AB218E8}"/>
              </a:ext>
            </a:extLst>
          </p:cNvPr>
          <p:cNvSpPr txBox="1"/>
          <p:nvPr/>
        </p:nvSpPr>
        <p:spPr>
          <a:xfrm>
            <a:off x="3785190" y="99292"/>
            <a:ext cx="7390810" cy="923330"/>
          </a:xfrm>
          <a:prstGeom prst="rect">
            <a:avLst/>
          </a:prstGeom>
          <a:noFill/>
        </p:spPr>
        <p:txBody>
          <a:bodyPr wrap="square" rtlCol="0">
            <a:spAutoFit/>
          </a:bodyPr>
          <a:lstStyle/>
          <a:p>
            <a:pPr algn="ctr"/>
            <a:r>
              <a:rPr lang="en-US" b="1" dirty="0">
                <a:latin typeface="Amatic SC" pitchFamily="2" charset="0"/>
              </a:rPr>
              <a:t>At </a:t>
            </a:r>
            <a:r>
              <a:rPr lang="en-US" b="1" dirty="0" err="1">
                <a:latin typeface="Amatic SC" pitchFamily="2" charset="0"/>
              </a:rPr>
              <a:t>Dilton</a:t>
            </a:r>
            <a:r>
              <a:rPr lang="en-US" b="1" dirty="0">
                <a:latin typeface="Amatic SC" pitchFamily="2" charset="0"/>
              </a:rPr>
              <a:t> Marsh we believe that reading is central to the entire curriculum and is the most important life skill: phonics is crucial to unlocking the reading code.  </a:t>
            </a:r>
            <a:endParaRPr lang="en-GB" b="1" dirty="0">
              <a:latin typeface="Amatic SC" pitchFamily="2" charset="0"/>
            </a:endParaRPr>
          </a:p>
        </p:txBody>
      </p:sp>
      <p:sp>
        <p:nvSpPr>
          <p:cNvPr id="19" name="Rectangle: Rounded Corners 18">
            <a:extLst>
              <a:ext uri="{FF2B5EF4-FFF2-40B4-BE49-F238E27FC236}">
                <a16:creationId xmlns:a16="http://schemas.microsoft.com/office/drawing/2014/main" id="{2D028A4E-8BB9-4FDA-979D-23F9981BA19B}"/>
              </a:ext>
            </a:extLst>
          </p:cNvPr>
          <p:cNvSpPr/>
          <p:nvPr/>
        </p:nvSpPr>
        <p:spPr>
          <a:xfrm>
            <a:off x="9103022" y="1372282"/>
            <a:ext cx="2526771" cy="1064817"/>
          </a:xfrm>
          <a:prstGeom prst="roundRect">
            <a:avLst/>
          </a:prstGeom>
          <a:solidFill>
            <a:srgbClr val="F9BA8B"/>
          </a:solidFill>
          <a:ln w="28575">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2">
                    <a:lumMod val="75000"/>
                  </a:schemeClr>
                </a:solidFill>
                <a:latin typeface="Corbel" panose="020B0503020204020204" pitchFamily="34" charset="0"/>
              </a:rPr>
              <a:t>Ensure the highest number of children possible pass the phonics screen check which expectations that are aspirational yet achievable.</a:t>
            </a:r>
            <a:endParaRPr lang="en-GB" sz="1000" dirty="0">
              <a:solidFill>
                <a:schemeClr val="tx2">
                  <a:lumMod val="75000"/>
                </a:schemeClr>
              </a:solidFill>
              <a:latin typeface="Corbel" panose="020B0503020204020204" pitchFamily="34" charset="0"/>
            </a:endParaRPr>
          </a:p>
        </p:txBody>
      </p:sp>
      <p:pic>
        <p:nvPicPr>
          <p:cNvPr id="37" name="Graphic 36" descr="Arrow Rotate right">
            <a:extLst>
              <a:ext uri="{FF2B5EF4-FFF2-40B4-BE49-F238E27FC236}">
                <a16:creationId xmlns:a16="http://schemas.microsoft.com/office/drawing/2014/main" id="{51675CF8-9E83-4C55-9E63-6D25A14964DA}"/>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rot="491597" flipV="1">
            <a:off x="9778057" y="846735"/>
            <a:ext cx="581577" cy="581577"/>
          </a:xfrm>
          <a:prstGeom prst="rect">
            <a:avLst/>
          </a:prstGeom>
        </p:spPr>
      </p:pic>
      <p:pic>
        <p:nvPicPr>
          <p:cNvPr id="41" name="Graphic 40" descr="Signal">
            <a:extLst>
              <a:ext uri="{FF2B5EF4-FFF2-40B4-BE49-F238E27FC236}">
                <a16:creationId xmlns:a16="http://schemas.microsoft.com/office/drawing/2014/main" id="{E7E9A530-EA92-404A-830D-ACC408A5EDFA}"/>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10437811" y="808261"/>
            <a:ext cx="602900" cy="602900"/>
          </a:xfrm>
          <a:prstGeom prst="rect">
            <a:avLst/>
          </a:prstGeom>
        </p:spPr>
      </p:pic>
      <p:pic>
        <p:nvPicPr>
          <p:cNvPr id="42" name="Picture 41">
            <a:extLst>
              <a:ext uri="{FF2B5EF4-FFF2-40B4-BE49-F238E27FC236}">
                <a16:creationId xmlns:a16="http://schemas.microsoft.com/office/drawing/2014/main" id="{740A51CC-7425-4BE4-AF06-AE964998F329}"/>
              </a:ext>
            </a:extLst>
          </p:cNvPr>
          <p:cNvPicPr>
            <a:picLocks noChangeAspect="1"/>
          </p:cNvPicPr>
          <p:nvPr/>
        </p:nvPicPr>
        <p:blipFill>
          <a:blip r:embed="rId8"/>
          <a:stretch>
            <a:fillRect/>
          </a:stretch>
        </p:blipFill>
        <p:spPr>
          <a:xfrm>
            <a:off x="11133181" y="120502"/>
            <a:ext cx="743911" cy="659601"/>
          </a:xfrm>
          <a:prstGeom prst="rect">
            <a:avLst/>
          </a:prstGeom>
        </p:spPr>
      </p:pic>
      <p:sp>
        <p:nvSpPr>
          <p:cNvPr id="46" name="TextBox 45">
            <a:extLst>
              <a:ext uri="{FF2B5EF4-FFF2-40B4-BE49-F238E27FC236}">
                <a16:creationId xmlns:a16="http://schemas.microsoft.com/office/drawing/2014/main" id="{BB3AC6A4-BDB0-4455-8D7B-3C4A4967E48C}"/>
              </a:ext>
            </a:extLst>
          </p:cNvPr>
          <p:cNvSpPr txBox="1"/>
          <p:nvPr/>
        </p:nvSpPr>
        <p:spPr>
          <a:xfrm>
            <a:off x="608886" y="2491997"/>
            <a:ext cx="5010722" cy="338554"/>
          </a:xfrm>
          <a:prstGeom prst="rect">
            <a:avLst/>
          </a:prstGeom>
          <a:noFill/>
        </p:spPr>
        <p:txBody>
          <a:bodyPr wrap="square" rtlCol="0">
            <a:spAutoFit/>
          </a:bodyPr>
          <a:lstStyle/>
          <a:p>
            <a:r>
              <a:rPr lang="en-US" sz="1600" b="1" dirty="0">
                <a:latin typeface="Segoe Script" panose="030B0504020000000003" pitchFamily="66" charset="0"/>
              </a:rPr>
              <a:t>Implementation: </a:t>
            </a:r>
            <a:r>
              <a:rPr lang="en-US" sz="1200" b="1" dirty="0">
                <a:latin typeface="Segoe Script" panose="030B0504020000000003" pitchFamily="66" charset="0"/>
              </a:rPr>
              <a:t>How do we achieve our aims?</a:t>
            </a:r>
            <a:endParaRPr lang="en-GB" sz="1200" dirty="0">
              <a:latin typeface="Segoe Script" panose="030B0504020000000003" pitchFamily="66" charset="0"/>
            </a:endParaRPr>
          </a:p>
        </p:txBody>
      </p:sp>
      <p:sp>
        <p:nvSpPr>
          <p:cNvPr id="47" name="TextBox 46">
            <a:extLst>
              <a:ext uri="{FF2B5EF4-FFF2-40B4-BE49-F238E27FC236}">
                <a16:creationId xmlns:a16="http://schemas.microsoft.com/office/drawing/2014/main" id="{ECDDD0CE-0287-4182-97BE-FDFB4304C77F}"/>
              </a:ext>
            </a:extLst>
          </p:cNvPr>
          <p:cNvSpPr txBox="1"/>
          <p:nvPr/>
        </p:nvSpPr>
        <p:spPr>
          <a:xfrm>
            <a:off x="262447" y="2823598"/>
            <a:ext cx="11822872" cy="600164"/>
          </a:xfrm>
          <a:prstGeom prst="rect">
            <a:avLst/>
          </a:prstGeom>
          <a:noFill/>
          <a:ln w="19050">
            <a:solidFill>
              <a:schemeClr val="accent1">
                <a:lumMod val="75000"/>
              </a:schemeClr>
            </a:solidFill>
          </a:ln>
        </p:spPr>
        <p:txBody>
          <a:bodyPr wrap="square" rtlCol="0">
            <a:spAutoFit/>
          </a:bodyPr>
          <a:lstStyle/>
          <a:p>
            <a:r>
              <a:rPr lang="en-GB" sz="1100" dirty="0">
                <a:latin typeface="Corbel" panose="020B0503020204020204" pitchFamily="34" charset="0"/>
              </a:rPr>
              <a:t>At </a:t>
            </a:r>
            <a:r>
              <a:rPr lang="en-GB" sz="1100" dirty="0" err="1">
                <a:latin typeface="Corbel" panose="020B0503020204020204" pitchFamily="34" charset="0"/>
              </a:rPr>
              <a:t>Dilton</a:t>
            </a:r>
            <a:r>
              <a:rPr lang="en-GB" sz="1100" dirty="0">
                <a:latin typeface="Corbel" panose="020B0503020204020204" pitchFamily="34" charset="0"/>
              </a:rPr>
              <a:t> Marsh C of E Primary School, we believe that all our children can become fluent readers and writers. This is why we teach reading through </a:t>
            </a:r>
            <a:r>
              <a:rPr lang="en-GB" sz="1100" i="1" dirty="0">
                <a:latin typeface="Corbel" panose="020B0503020204020204" pitchFamily="34" charset="0"/>
              </a:rPr>
              <a:t>Little </a:t>
            </a:r>
            <a:r>
              <a:rPr lang="en-GB" sz="1100" i="1" dirty="0" err="1">
                <a:latin typeface="Corbel" panose="020B0503020204020204" pitchFamily="34" charset="0"/>
              </a:rPr>
              <a:t>Wandle</a:t>
            </a:r>
            <a:r>
              <a:rPr lang="en-GB" sz="1100" i="1" dirty="0">
                <a:latin typeface="Corbel" panose="020B0503020204020204" pitchFamily="34" charset="0"/>
              </a:rPr>
              <a:t> Letters and Sounds Revised</a:t>
            </a:r>
            <a:r>
              <a:rPr lang="en-GB" sz="1100" dirty="0">
                <a:latin typeface="Corbel" panose="020B0503020204020204" pitchFamily="34" charset="0"/>
              </a:rPr>
              <a:t>, which is a systematic and synthetic phonics programme. We start teaching phonics from the start of Reception and follow the </a:t>
            </a:r>
            <a:r>
              <a:rPr lang="en-GB" sz="1100" i="1" u="sng" dirty="0">
                <a:latin typeface="Corbel" panose="020B0503020204020204" pitchFamily="34" charset="0"/>
                <a:hlinkClick r:id="rId9"/>
              </a:rPr>
              <a:t>Little </a:t>
            </a:r>
            <a:r>
              <a:rPr lang="en-GB" sz="1100" i="1" u="sng" dirty="0" err="1">
                <a:latin typeface="Corbel" panose="020B0503020204020204" pitchFamily="34" charset="0"/>
                <a:hlinkClick r:id="rId9"/>
              </a:rPr>
              <a:t>Wandle</a:t>
            </a:r>
            <a:r>
              <a:rPr lang="en-GB" sz="1100" i="1" u="sng" dirty="0">
                <a:latin typeface="Corbel" panose="020B0503020204020204" pitchFamily="34" charset="0"/>
                <a:hlinkClick r:id="rId9"/>
              </a:rPr>
              <a:t> Letters and Sounds Revised</a:t>
            </a:r>
            <a:r>
              <a:rPr lang="en-GB" sz="1100" u="sng" dirty="0">
                <a:latin typeface="Corbel" panose="020B0503020204020204" pitchFamily="34" charset="0"/>
                <a:hlinkClick r:id="rId9"/>
              </a:rPr>
              <a:t> progression</a:t>
            </a:r>
            <a:r>
              <a:rPr lang="en-GB" sz="1100" dirty="0">
                <a:latin typeface="Corbel" panose="020B0503020204020204" pitchFamily="34" charset="0"/>
              </a:rPr>
              <a:t>, which ensures children build on their growing knowledge of the alphabetic code, mastering phonics to read and spell as they move through school.</a:t>
            </a:r>
          </a:p>
        </p:txBody>
      </p:sp>
      <p:sp>
        <p:nvSpPr>
          <p:cNvPr id="50" name="Rectangle: Rounded Corners 49">
            <a:extLst>
              <a:ext uri="{FF2B5EF4-FFF2-40B4-BE49-F238E27FC236}">
                <a16:creationId xmlns:a16="http://schemas.microsoft.com/office/drawing/2014/main" id="{45C338A3-832B-4138-B02F-0F19D4A1B0DD}"/>
              </a:ext>
            </a:extLst>
          </p:cNvPr>
          <p:cNvSpPr/>
          <p:nvPr/>
        </p:nvSpPr>
        <p:spPr>
          <a:xfrm>
            <a:off x="255460" y="3955979"/>
            <a:ext cx="4244192" cy="1022612"/>
          </a:xfrm>
          <a:prstGeom prst="roundRect">
            <a:avLst/>
          </a:prstGeom>
          <a:solidFill>
            <a:schemeClr val="accent1">
              <a:lumMod val="20000"/>
              <a:lumOff val="80000"/>
            </a:schemeClr>
          </a:solidFill>
          <a:ln w="190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2">
                    <a:lumMod val="75000"/>
                  </a:schemeClr>
                </a:solidFill>
                <a:latin typeface="Corbel" panose="020B0503020204020204" pitchFamily="34" charset="0"/>
              </a:rPr>
              <a:t>To allow our children to develop a strong phonic awareness and effective blending and decoding, we have chosen to use a DfE validated synthetic phonics programme called </a:t>
            </a:r>
            <a:r>
              <a:rPr lang="en-US" sz="1000" b="1" i="1" dirty="0">
                <a:solidFill>
                  <a:schemeClr val="tx2">
                    <a:lumMod val="75000"/>
                  </a:schemeClr>
                </a:solidFill>
                <a:latin typeface="Corbel" panose="020B0503020204020204" pitchFamily="34" charset="0"/>
              </a:rPr>
              <a:t>Little </a:t>
            </a:r>
            <a:r>
              <a:rPr lang="en-US" sz="1000" b="1" i="1" dirty="0" err="1">
                <a:solidFill>
                  <a:schemeClr val="tx2">
                    <a:lumMod val="75000"/>
                  </a:schemeClr>
                </a:solidFill>
                <a:latin typeface="Corbel" panose="020B0503020204020204" pitchFamily="34" charset="0"/>
              </a:rPr>
              <a:t>Wandle</a:t>
            </a:r>
            <a:r>
              <a:rPr lang="en-US" sz="1000" b="1" i="1" dirty="0">
                <a:solidFill>
                  <a:schemeClr val="tx2">
                    <a:lumMod val="75000"/>
                  </a:schemeClr>
                </a:solidFill>
                <a:latin typeface="Corbel" panose="020B0503020204020204" pitchFamily="34" charset="0"/>
              </a:rPr>
              <a:t> Letters and Sounds Revised</a:t>
            </a:r>
            <a:r>
              <a:rPr lang="en-US" sz="1000" dirty="0">
                <a:solidFill>
                  <a:schemeClr val="tx2">
                    <a:lumMod val="75000"/>
                  </a:schemeClr>
                </a:solidFill>
                <a:latin typeface="Corbel" panose="020B0503020204020204" pitchFamily="34" charset="0"/>
              </a:rPr>
              <a:t>. The programe is a systematic, synthetic approach to teaching phonics, with </a:t>
            </a:r>
            <a:r>
              <a:rPr lang="en-US" sz="1000" b="1" dirty="0">
                <a:solidFill>
                  <a:schemeClr val="tx2">
                    <a:lumMod val="75000"/>
                  </a:schemeClr>
                </a:solidFill>
                <a:latin typeface="Corbel" panose="020B0503020204020204" pitchFamily="34" charset="0"/>
              </a:rPr>
              <a:t>clear expectations </a:t>
            </a:r>
            <a:r>
              <a:rPr lang="en-US" sz="1000" dirty="0">
                <a:solidFill>
                  <a:schemeClr val="tx2">
                    <a:lumMod val="75000"/>
                  </a:schemeClr>
                </a:solidFill>
                <a:latin typeface="Corbel" panose="020B0503020204020204" pitchFamily="34" charset="0"/>
              </a:rPr>
              <a:t>that are laid out term by term from Reception to year 2. </a:t>
            </a:r>
          </a:p>
        </p:txBody>
      </p:sp>
      <p:sp>
        <p:nvSpPr>
          <p:cNvPr id="55" name="TextBox 54">
            <a:extLst>
              <a:ext uri="{FF2B5EF4-FFF2-40B4-BE49-F238E27FC236}">
                <a16:creationId xmlns:a16="http://schemas.microsoft.com/office/drawing/2014/main" id="{762EAA00-1CAD-4989-8F17-DFB107F3E6BC}"/>
              </a:ext>
            </a:extLst>
          </p:cNvPr>
          <p:cNvSpPr txBox="1"/>
          <p:nvPr/>
        </p:nvSpPr>
        <p:spPr>
          <a:xfrm>
            <a:off x="300274" y="3533569"/>
            <a:ext cx="3426438" cy="338554"/>
          </a:xfrm>
          <a:prstGeom prst="rect">
            <a:avLst/>
          </a:prstGeom>
          <a:noFill/>
          <a:ln w="28575">
            <a:solidFill>
              <a:schemeClr val="accent2">
                <a:lumMod val="75000"/>
              </a:schemeClr>
            </a:solidFill>
          </a:ln>
        </p:spPr>
        <p:txBody>
          <a:bodyPr wrap="square" rtlCol="0">
            <a:spAutoFit/>
          </a:bodyPr>
          <a:lstStyle/>
          <a:p>
            <a:r>
              <a:rPr lang="en-US" sz="1600" b="1" dirty="0">
                <a:latin typeface="Segoe Script" panose="030B0504020000000003" pitchFamily="66" charset="0"/>
              </a:rPr>
              <a:t>A systematic approach</a:t>
            </a:r>
            <a:endParaRPr lang="en-GB" sz="1200" b="1" dirty="0">
              <a:latin typeface="Segoe Script" panose="030B0504020000000003" pitchFamily="66" charset="0"/>
            </a:endParaRPr>
          </a:p>
        </p:txBody>
      </p:sp>
      <p:pic>
        <p:nvPicPr>
          <p:cNvPr id="43" name="Content Placeholder 3">
            <a:extLst>
              <a:ext uri="{FF2B5EF4-FFF2-40B4-BE49-F238E27FC236}">
                <a16:creationId xmlns:a16="http://schemas.microsoft.com/office/drawing/2014/main" id="{C254977C-62AF-4B8A-AA49-453CD8887B49}"/>
              </a:ext>
            </a:extLst>
          </p:cNvPr>
          <p:cNvPicPr>
            <a:picLocks noGrp="1" noChangeAspect="1"/>
          </p:cNvPicPr>
          <p:nvPr>
            <p:ph idx="1"/>
          </p:nvPr>
        </p:nvPicPr>
        <p:blipFill rotWithShape="1">
          <a:blip r:embed="rId10">
            <a:extLst>
              <a:ext uri="{BEBA8EAE-BF5A-486C-A8C5-ECC9F3942E4B}">
                <a14:imgProps xmlns:a14="http://schemas.microsoft.com/office/drawing/2010/main">
                  <a14:imgLayer r:embed="rId11">
                    <a14:imgEffect>
                      <a14:backgroundRemoval t="36296" b="78519" l="21094" r="45052">
                        <a14:foregroundMark x1="29688" y1="40648" x2="29688" y2="40648"/>
                        <a14:foregroundMark x1="44635" y1="64815" x2="44635" y2="64815"/>
                        <a14:foregroundMark x1="45208" y1="64074" x2="45208" y2="64074"/>
                        <a14:foregroundMark x1="21094" y1="64074" x2="21094" y2="64074"/>
                        <a14:foregroundMark x1="33385" y1="78519" x2="33385" y2="78519"/>
                        <a14:foregroundMark x1="33385" y1="36296" x2="33385" y2="36296"/>
                      </a14:backgroundRemoval>
                    </a14:imgEffect>
                  </a14:imgLayer>
                </a14:imgProps>
              </a:ext>
            </a:extLst>
          </a:blip>
          <a:srcRect l="19814" t="34610" r="52843" b="18977"/>
          <a:stretch/>
        </p:blipFill>
        <p:spPr>
          <a:xfrm>
            <a:off x="1327784" y="1052784"/>
            <a:ext cx="354548" cy="338554"/>
          </a:xfrm>
          <a:prstGeom prst="rect">
            <a:avLst/>
          </a:prstGeom>
        </p:spPr>
      </p:pic>
      <p:pic>
        <p:nvPicPr>
          <p:cNvPr id="45" name="Graphic 44" descr="Gears">
            <a:extLst>
              <a:ext uri="{FF2B5EF4-FFF2-40B4-BE49-F238E27FC236}">
                <a16:creationId xmlns:a16="http://schemas.microsoft.com/office/drawing/2014/main" id="{F0434351-6504-4A7B-A672-FA58B0DE70D5}"/>
              </a:ext>
            </a:extLst>
          </p:cNvPr>
          <p:cNvPicPr>
            <a:picLocks noChangeAspect="1"/>
          </p:cNvPicPr>
          <p:nvPr/>
        </p:nvPicPr>
        <p:blipFill>
          <a:blip r:embed="rId12">
            <a:extLst>
              <a:ext uri="{28A0092B-C50C-407E-A947-70E740481C1C}">
                <a14:useLocalDpi xmlns:a14="http://schemas.microsoft.com/office/drawing/2010/main" val="0"/>
              </a:ext>
              <a:ext uri="{96DAC541-7B7A-43D3-8B79-37D633B846F1}">
                <asvg:svgBlip xmlns:asvg="http://schemas.microsoft.com/office/drawing/2016/SVG/main" r:embed="rId13"/>
              </a:ext>
            </a:extLst>
          </a:blip>
          <a:stretch>
            <a:fillRect/>
          </a:stretch>
        </p:blipFill>
        <p:spPr>
          <a:xfrm>
            <a:off x="102116" y="2271425"/>
            <a:ext cx="648439" cy="648439"/>
          </a:xfrm>
          <a:prstGeom prst="rect">
            <a:avLst/>
          </a:prstGeom>
        </p:spPr>
      </p:pic>
      <p:pic>
        <p:nvPicPr>
          <p:cNvPr id="10" name="Graphic 9" descr="Books">
            <a:extLst>
              <a:ext uri="{FF2B5EF4-FFF2-40B4-BE49-F238E27FC236}">
                <a16:creationId xmlns:a16="http://schemas.microsoft.com/office/drawing/2014/main" id="{8F30F72B-9B46-4C42-A1FB-B7CC160ED3C7}"/>
              </a:ext>
            </a:extLst>
          </p:cNvPr>
          <p:cNvPicPr>
            <a:picLocks noChangeAspect="1"/>
          </p:cNvPicPr>
          <p:nvPr/>
        </p:nvPicPr>
        <p:blipFill>
          <a:blip r:embed="rId14">
            <a:extLst>
              <a:ext uri="{28A0092B-C50C-407E-A947-70E740481C1C}">
                <a14:useLocalDpi xmlns:a14="http://schemas.microsoft.com/office/drawing/2010/main" val="0"/>
              </a:ext>
              <a:ext uri="{96DAC541-7B7A-43D3-8B79-37D633B846F1}">
                <asvg:svgBlip xmlns:asvg="http://schemas.microsoft.com/office/drawing/2016/SVG/main" r:embed="rId15"/>
              </a:ext>
            </a:extLst>
          </a:blip>
          <a:stretch>
            <a:fillRect/>
          </a:stretch>
        </p:blipFill>
        <p:spPr>
          <a:xfrm>
            <a:off x="4740420" y="843928"/>
            <a:ext cx="543754" cy="543754"/>
          </a:xfrm>
          <a:prstGeom prst="rect">
            <a:avLst/>
          </a:prstGeom>
        </p:spPr>
      </p:pic>
      <p:pic>
        <p:nvPicPr>
          <p:cNvPr id="17" name="Graphic 16" descr="Head with gears">
            <a:extLst>
              <a:ext uri="{FF2B5EF4-FFF2-40B4-BE49-F238E27FC236}">
                <a16:creationId xmlns:a16="http://schemas.microsoft.com/office/drawing/2014/main" id="{CEB55B3E-293F-4534-8DCD-87FA095B52A2}"/>
              </a:ext>
            </a:extLst>
          </p:cNvPr>
          <p:cNvPicPr>
            <a:picLocks noChangeAspect="1"/>
          </p:cNvPicPr>
          <p:nvPr/>
        </p:nvPicPr>
        <p:blipFill>
          <a:blip r:embed="rId16">
            <a:extLst>
              <a:ext uri="{28A0092B-C50C-407E-A947-70E740481C1C}">
                <a14:useLocalDpi xmlns:a14="http://schemas.microsoft.com/office/drawing/2010/main" val="0"/>
              </a:ext>
              <a:ext uri="{96DAC541-7B7A-43D3-8B79-37D633B846F1}">
                <asvg:svgBlip xmlns:asvg="http://schemas.microsoft.com/office/drawing/2016/SVG/main" r:embed="rId17"/>
              </a:ext>
            </a:extLst>
          </a:blip>
          <a:stretch>
            <a:fillRect/>
          </a:stretch>
        </p:blipFill>
        <p:spPr>
          <a:xfrm>
            <a:off x="4020697" y="914836"/>
            <a:ext cx="452788" cy="452788"/>
          </a:xfrm>
          <a:prstGeom prst="rect">
            <a:avLst/>
          </a:prstGeom>
        </p:spPr>
      </p:pic>
      <p:sp>
        <p:nvSpPr>
          <p:cNvPr id="24" name="Arrow: Right 23">
            <a:extLst>
              <a:ext uri="{FF2B5EF4-FFF2-40B4-BE49-F238E27FC236}">
                <a16:creationId xmlns:a16="http://schemas.microsoft.com/office/drawing/2014/main" id="{A18D2EF9-FF4D-4295-858B-994A33828AD4}"/>
              </a:ext>
            </a:extLst>
          </p:cNvPr>
          <p:cNvSpPr/>
          <p:nvPr/>
        </p:nvSpPr>
        <p:spPr>
          <a:xfrm>
            <a:off x="4473485" y="980645"/>
            <a:ext cx="192714" cy="5889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8" name="Arrow: Right 47">
            <a:extLst>
              <a:ext uri="{FF2B5EF4-FFF2-40B4-BE49-F238E27FC236}">
                <a16:creationId xmlns:a16="http://schemas.microsoft.com/office/drawing/2014/main" id="{445D9A90-BB32-4110-B712-B149A1950709}"/>
              </a:ext>
            </a:extLst>
          </p:cNvPr>
          <p:cNvSpPr/>
          <p:nvPr/>
        </p:nvSpPr>
        <p:spPr>
          <a:xfrm rot="10800000">
            <a:off x="4455741" y="1188152"/>
            <a:ext cx="192714" cy="5888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28" name="Graphic 27" descr="Handshake">
            <a:extLst>
              <a:ext uri="{FF2B5EF4-FFF2-40B4-BE49-F238E27FC236}">
                <a16:creationId xmlns:a16="http://schemas.microsoft.com/office/drawing/2014/main" id="{67500EE6-29F0-4C5A-8DF3-89F3235B56A2}"/>
              </a:ext>
            </a:extLst>
          </p:cNvPr>
          <p:cNvPicPr>
            <a:picLocks noChangeAspect="1"/>
          </p:cNvPicPr>
          <p:nvPr/>
        </p:nvPicPr>
        <p:blipFill>
          <a:blip r:embed="rId18">
            <a:extLst>
              <a:ext uri="{28A0092B-C50C-407E-A947-70E740481C1C}">
                <a14:useLocalDpi xmlns:a14="http://schemas.microsoft.com/office/drawing/2010/main" val="0"/>
              </a:ext>
              <a:ext uri="{96DAC541-7B7A-43D3-8B79-37D633B846F1}">
                <asvg:svgBlip xmlns:asvg="http://schemas.microsoft.com/office/drawing/2016/SVG/main" r:embed="rId19"/>
              </a:ext>
            </a:extLst>
          </a:blip>
          <a:stretch>
            <a:fillRect/>
          </a:stretch>
        </p:blipFill>
        <p:spPr>
          <a:xfrm rot="1930514">
            <a:off x="7068128" y="879522"/>
            <a:ext cx="553240" cy="553240"/>
          </a:xfrm>
          <a:prstGeom prst="rect">
            <a:avLst/>
          </a:prstGeom>
        </p:spPr>
      </p:pic>
      <p:pic>
        <p:nvPicPr>
          <p:cNvPr id="29" name="Picture 28">
            <a:extLst>
              <a:ext uri="{FF2B5EF4-FFF2-40B4-BE49-F238E27FC236}">
                <a16:creationId xmlns:a16="http://schemas.microsoft.com/office/drawing/2014/main" id="{A9AE7039-1A91-4550-8F08-7E7D64C88E99}"/>
              </a:ext>
            </a:extLst>
          </p:cNvPr>
          <p:cNvPicPr>
            <a:picLocks noChangeAspect="1"/>
          </p:cNvPicPr>
          <p:nvPr/>
        </p:nvPicPr>
        <p:blipFill>
          <a:blip r:embed="rId20"/>
          <a:stretch>
            <a:fillRect/>
          </a:stretch>
        </p:blipFill>
        <p:spPr>
          <a:xfrm>
            <a:off x="3871609" y="3481707"/>
            <a:ext cx="437208" cy="437208"/>
          </a:xfrm>
          <a:prstGeom prst="rect">
            <a:avLst/>
          </a:prstGeom>
        </p:spPr>
      </p:pic>
      <p:sp>
        <p:nvSpPr>
          <p:cNvPr id="51" name="Rectangle: Rounded Corners 50">
            <a:extLst>
              <a:ext uri="{FF2B5EF4-FFF2-40B4-BE49-F238E27FC236}">
                <a16:creationId xmlns:a16="http://schemas.microsoft.com/office/drawing/2014/main" id="{2FFE33B4-786E-4337-AD59-E5FC7E57C4BE}"/>
              </a:ext>
            </a:extLst>
          </p:cNvPr>
          <p:cNvSpPr/>
          <p:nvPr/>
        </p:nvSpPr>
        <p:spPr>
          <a:xfrm>
            <a:off x="4644561" y="3955979"/>
            <a:ext cx="3598859" cy="1022612"/>
          </a:xfrm>
          <a:prstGeom prst="roundRect">
            <a:avLst/>
          </a:prstGeom>
          <a:solidFill>
            <a:schemeClr val="accent1">
              <a:lumMod val="20000"/>
              <a:lumOff val="80000"/>
            </a:schemeClr>
          </a:solidFill>
          <a:ln w="190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b="1" dirty="0">
                <a:solidFill>
                  <a:schemeClr val="tx1"/>
                </a:solidFill>
              </a:rPr>
              <a:t> </a:t>
            </a:r>
            <a:r>
              <a:rPr lang="en-GB" sz="1050" dirty="0">
                <a:solidFill>
                  <a:schemeClr val="tx1"/>
                </a:solidFill>
                <a:latin typeface="Corbel" panose="020B0503020204020204" pitchFamily="34" charset="0"/>
              </a:rPr>
              <a:t>Children practise reading using fully decodable books that are closely matched to their developing phonic level. We use the Little </a:t>
            </a:r>
            <a:r>
              <a:rPr lang="en-GB" sz="1050" dirty="0" err="1">
                <a:solidFill>
                  <a:schemeClr val="tx1"/>
                </a:solidFill>
                <a:latin typeface="Corbel" panose="020B0503020204020204" pitchFamily="34" charset="0"/>
              </a:rPr>
              <a:t>Wandle</a:t>
            </a:r>
            <a:r>
              <a:rPr lang="en-GB" sz="1050" dirty="0">
                <a:solidFill>
                  <a:schemeClr val="tx1"/>
                </a:solidFill>
                <a:latin typeface="Corbel" panose="020B0503020204020204" pitchFamily="34" charset="0"/>
              </a:rPr>
              <a:t> Big Cat Collins Reading books which are closely matched to the phonics programme and are grouped accordingly.</a:t>
            </a:r>
          </a:p>
        </p:txBody>
      </p:sp>
      <p:sp>
        <p:nvSpPr>
          <p:cNvPr id="52" name="TextBox 51">
            <a:extLst>
              <a:ext uri="{FF2B5EF4-FFF2-40B4-BE49-F238E27FC236}">
                <a16:creationId xmlns:a16="http://schemas.microsoft.com/office/drawing/2014/main" id="{F42A5648-28D1-4B71-93E6-8850DACD5F40}"/>
              </a:ext>
            </a:extLst>
          </p:cNvPr>
          <p:cNvSpPr txBox="1"/>
          <p:nvPr/>
        </p:nvSpPr>
        <p:spPr>
          <a:xfrm>
            <a:off x="4674606" y="3514353"/>
            <a:ext cx="3538767" cy="338554"/>
          </a:xfrm>
          <a:prstGeom prst="rect">
            <a:avLst/>
          </a:prstGeom>
          <a:noFill/>
          <a:ln w="28575">
            <a:solidFill>
              <a:schemeClr val="accent2">
                <a:lumMod val="75000"/>
              </a:schemeClr>
            </a:solidFill>
          </a:ln>
        </p:spPr>
        <p:txBody>
          <a:bodyPr wrap="square" rtlCol="0">
            <a:spAutoFit/>
          </a:bodyPr>
          <a:lstStyle/>
          <a:p>
            <a:r>
              <a:rPr lang="en-US" sz="1600" b="1" dirty="0">
                <a:latin typeface="Segoe Script" panose="030B0504020000000003" pitchFamily="66" charset="0"/>
              </a:rPr>
              <a:t>Access to appropriate books</a:t>
            </a:r>
            <a:endParaRPr lang="en-GB" sz="1200" b="1" dirty="0">
              <a:latin typeface="Segoe Script" panose="030B0504020000000003" pitchFamily="66" charset="0"/>
            </a:endParaRPr>
          </a:p>
        </p:txBody>
      </p:sp>
      <p:sp>
        <p:nvSpPr>
          <p:cNvPr id="53" name="TextBox 52">
            <a:extLst>
              <a:ext uri="{FF2B5EF4-FFF2-40B4-BE49-F238E27FC236}">
                <a16:creationId xmlns:a16="http://schemas.microsoft.com/office/drawing/2014/main" id="{30F7694D-C0E8-459F-B5FC-75297E5EC4C4}"/>
              </a:ext>
            </a:extLst>
          </p:cNvPr>
          <p:cNvSpPr txBox="1"/>
          <p:nvPr/>
        </p:nvSpPr>
        <p:spPr>
          <a:xfrm>
            <a:off x="8427668" y="3533569"/>
            <a:ext cx="3424422" cy="338554"/>
          </a:xfrm>
          <a:prstGeom prst="rect">
            <a:avLst/>
          </a:prstGeom>
          <a:noFill/>
          <a:ln w="28575">
            <a:solidFill>
              <a:schemeClr val="accent2">
                <a:lumMod val="75000"/>
              </a:schemeClr>
            </a:solidFill>
          </a:ln>
        </p:spPr>
        <p:txBody>
          <a:bodyPr wrap="square" rtlCol="0">
            <a:spAutoFit/>
          </a:bodyPr>
          <a:lstStyle/>
          <a:p>
            <a:r>
              <a:rPr lang="en-US" sz="1600" b="1" dirty="0">
                <a:latin typeface="Segoe Script" panose="030B0504020000000003" pitchFamily="66" charset="0"/>
              </a:rPr>
              <a:t>Regular Assessment</a:t>
            </a:r>
          </a:p>
        </p:txBody>
      </p:sp>
      <p:sp>
        <p:nvSpPr>
          <p:cNvPr id="54" name="Rectangle: Rounded Corners 53">
            <a:extLst>
              <a:ext uri="{FF2B5EF4-FFF2-40B4-BE49-F238E27FC236}">
                <a16:creationId xmlns:a16="http://schemas.microsoft.com/office/drawing/2014/main" id="{D98E0064-4EE3-4EC9-847E-A3CCF4D1BC5C}"/>
              </a:ext>
            </a:extLst>
          </p:cNvPr>
          <p:cNvSpPr/>
          <p:nvPr/>
        </p:nvSpPr>
        <p:spPr>
          <a:xfrm>
            <a:off x="8388328" y="3981743"/>
            <a:ext cx="3690003" cy="1022612"/>
          </a:xfrm>
          <a:prstGeom prst="roundRect">
            <a:avLst/>
          </a:prstGeom>
          <a:solidFill>
            <a:schemeClr val="accent1">
              <a:lumMod val="20000"/>
              <a:lumOff val="80000"/>
            </a:schemeClr>
          </a:solidFill>
          <a:ln w="190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2">
                    <a:lumMod val="75000"/>
                  </a:schemeClr>
                </a:solidFill>
                <a:latin typeface="Corbel" panose="020B0503020204020204" pitchFamily="34" charset="0"/>
              </a:rPr>
              <a:t>The </a:t>
            </a:r>
            <a:r>
              <a:rPr lang="en-US" sz="1000" b="1" i="1" dirty="0">
                <a:solidFill>
                  <a:schemeClr val="tx2">
                    <a:lumMod val="75000"/>
                  </a:schemeClr>
                </a:solidFill>
                <a:latin typeface="Corbel" panose="020B0503020204020204" pitchFamily="34" charset="0"/>
              </a:rPr>
              <a:t>Little </a:t>
            </a:r>
            <a:r>
              <a:rPr lang="en-US" sz="1000" b="1" i="1" dirty="0" err="1">
                <a:solidFill>
                  <a:schemeClr val="tx2">
                    <a:lumMod val="75000"/>
                  </a:schemeClr>
                </a:solidFill>
                <a:latin typeface="Corbel" panose="020B0503020204020204" pitchFamily="34" charset="0"/>
              </a:rPr>
              <a:t>Wandle</a:t>
            </a:r>
            <a:r>
              <a:rPr lang="en-US" sz="1000" b="1" i="1" dirty="0">
                <a:solidFill>
                  <a:schemeClr val="tx2">
                    <a:lumMod val="75000"/>
                  </a:schemeClr>
                </a:solidFill>
                <a:latin typeface="Corbel" panose="020B0503020204020204" pitchFamily="34" charset="0"/>
              </a:rPr>
              <a:t> Letters and Sounds (Revised</a:t>
            </a:r>
            <a:r>
              <a:rPr lang="en-US" sz="1000" dirty="0">
                <a:solidFill>
                  <a:schemeClr val="tx2">
                    <a:lumMod val="75000"/>
                  </a:schemeClr>
                </a:solidFill>
                <a:latin typeface="Corbel" panose="020B0503020204020204" pitchFamily="34" charset="0"/>
              </a:rPr>
              <a:t>) </a:t>
            </a:r>
            <a:r>
              <a:rPr lang="en-US" sz="1000" dirty="0" err="1">
                <a:solidFill>
                  <a:schemeClr val="tx2">
                    <a:lumMod val="75000"/>
                  </a:schemeClr>
                </a:solidFill>
                <a:latin typeface="Corbel" panose="020B0503020204020204" pitchFamily="34" charset="0"/>
              </a:rPr>
              <a:t>SSP</a:t>
            </a:r>
            <a:r>
              <a:rPr lang="en-US" sz="1000" dirty="0">
                <a:solidFill>
                  <a:schemeClr val="tx2">
                    <a:lumMod val="75000"/>
                  </a:schemeClr>
                </a:solidFill>
                <a:latin typeface="Corbel" panose="020B0503020204020204" pitchFamily="34" charset="0"/>
              </a:rPr>
              <a:t> includes 6 weekly assessment tasks which allow the teachers to identify pupils that may need extra support. On-going teacher assessment at the point of delivery also highlights which pupils may need Keep-Up Support.</a:t>
            </a:r>
            <a:r>
              <a:rPr lang="en-US" sz="1000" dirty="0">
                <a:solidFill>
                  <a:schemeClr val="tx2">
                    <a:lumMod val="75000"/>
                  </a:schemeClr>
                </a:solidFill>
              </a:rPr>
              <a:t> </a:t>
            </a:r>
          </a:p>
        </p:txBody>
      </p:sp>
      <p:pic>
        <p:nvPicPr>
          <p:cNvPr id="56" name="Picture 55">
            <a:extLst>
              <a:ext uri="{FF2B5EF4-FFF2-40B4-BE49-F238E27FC236}">
                <a16:creationId xmlns:a16="http://schemas.microsoft.com/office/drawing/2014/main" id="{B0B00C2D-7410-49D2-A898-9F21E4DC15D6}"/>
              </a:ext>
            </a:extLst>
          </p:cNvPr>
          <p:cNvPicPr>
            <a:picLocks noChangeAspect="1"/>
          </p:cNvPicPr>
          <p:nvPr/>
        </p:nvPicPr>
        <p:blipFill rotWithShape="1">
          <a:blip r:embed="rId21">
            <a:extLst>
              <a:ext uri="{BEBA8EAE-BF5A-486C-A8C5-ECC9F3942E4B}">
                <a14:imgProps xmlns:a14="http://schemas.microsoft.com/office/drawing/2010/main">
                  <a14:imgLayer r:embed="rId22">
                    <a14:imgEffect>
                      <a14:backgroundRemoval t="41204" b="63426" l="50365" r="71615">
                        <a14:foregroundMark x1="68109" y1="54988" x2="71146" y2="55278"/>
                        <a14:foregroundMark x1="63632" y1="54561" x2="65380" y2="54728"/>
                        <a14:foregroundMark x1="60469" y1="54259" x2="63562" y2="54554"/>
                        <a14:foregroundMark x1="64744" y1="57282" x2="60156" y2="57130"/>
                        <a14:foregroundMark x1="71302" y1="57500" x2="66843" y2="57352"/>
                        <a14:foregroundMark x1="60938" y1="50926" x2="66146" y2="51019"/>
                        <a14:foregroundMark x1="60469" y1="62037" x2="65990" y2="63148"/>
                        <a14:foregroundMark x1="50521" y1="51944" x2="50521" y2="51944"/>
                        <a14:foregroundMark x1="50521" y1="49630" x2="50521" y2="49630"/>
                        <a14:foregroundMark x1="50365" y1="47870" x2="50365" y2="47870"/>
                        <a14:foregroundMark x1="54844" y1="63426" x2="54844" y2="63426"/>
                        <a14:backgroundMark x1="64844" y1="55185" x2="64844" y2="55185"/>
                        <a14:backgroundMark x1="66198" y1="56204" x2="66198" y2="56204"/>
                        <a14:backgroundMark x1="66250" y1="54444" x2="66510" y2="56944"/>
                        <a14:backgroundMark x1="65313" y1="55556" x2="65000" y2="57222"/>
                        <a14:backgroundMark x1="68385" y1="56204" x2="68385" y2="56204"/>
                        <a14:backgroundMark x1="67760" y1="56574" x2="67760" y2="56574"/>
                      </a14:backgroundRemoval>
                    </a14:imgEffect>
                  </a14:imgLayer>
                </a14:imgProps>
              </a:ext>
            </a:extLst>
          </a:blip>
          <a:srcRect l="48196" t="38443" r="25782" b="33913"/>
          <a:stretch/>
        </p:blipFill>
        <p:spPr>
          <a:xfrm>
            <a:off x="7135462" y="4709778"/>
            <a:ext cx="1478803" cy="704466"/>
          </a:xfrm>
          <a:prstGeom prst="rect">
            <a:avLst/>
          </a:prstGeom>
        </p:spPr>
      </p:pic>
      <p:sp>
        <p:nvSpPr>
          <p:cNvPr id="72" name="TextBox 71">
            <a:extLst>
              <a:ext uri="{FF2B5EF4-FFF2-40B4-BE49-F238E27FC236}">
                <a16:creationId xmlns:a16="http://schemas.microsoft.com/office/drawing/2014/main" id="{AFA29956-BFEB-4E16-A407-A76FC1D729DB}"/>
              </a:ext>
            </a:extLst>
          </p:cNvPr>
          <p:cNvSpPr txBox="1"/>
          <p:nvPr/>
        </p:nvSpPr>
        <p:spPr>
          <a:xfrm>
            <a:off x="255460" y="5111195"/>
            <a:ext cx="1522216" cy="338554"/>
          </a:xfrm>
          <a:prstGeom prst="rect">
            <a:avLst/>
          </a:prstGeom>
          <a:noFill/>
          <a:ln w="28575">
            <a:solidFill>
              <a:schemeClr val="accent2">
                <a:lumMod val="75000"/>
              </a:schemeClr>
            </a:solidFill>
          </a:ln>
        </p:spPr>
        <p:txBody>
          <a:bodyPr wrap="square" rtlCol="0">
            <a:spAutoFit/>
          </a:bodyPr>
          <a:lstStyle/>
          <a:p>
            <a:r>
              <a:rPr lang="en-US" sz="1600" b="1" dirty="0">
                <a:latin typeface="Segoe Script" panose="030B0504020000000003" pitchFamily="66" charset="0"/>
              </a:rPr>
              <a:t>Progression </a:t>
            </a:r>
            <a:endParaRPr lang="en-GB" sz="1200" b="1" dirty="0">
              <a:latin typeface="Segoe Script" panose="030B0504020000000003" pitchFamily="66" charset="0"/>
            </a:endParaRPr>
          </a:p>
        </p:txBody>
      </p:sp>
      <p:sp>
        <p:nvSpPr>
          <p:cNvPr id="73" name="Rectangle: Rounded Corners 72">
            <a:extLst>
              <a:ext uri="{FF2B5EF4-FFF2-40B4-BE49-F238E27FC236}">
                <a16:creationId xmlns:a16="http://schemas.microsoft.com/office/drawing/2014/main" id="{079B3642-BCC3-4D88-894A-128F78552033}"/>
              </a:ext>
            </a:extLst>
          </p:cNvPr>
          <p:cNvSpPr/>
          <p:nvPr/>
        </p:nvSpPr>
        <p:spPr>
          <a:xfrm>
            <a:off x="291680" y="5773479"/>
            <a:ext cx="2655597" cy="803620"/>
          </a:xfrm>
          <a:prstGeom prst="roundRect">
            <a:avLst/>
          </a:prstGeom>
          <a:solidFill>
            <a:srgbClr val="F9BA8B"/>
          </a:solidFill>
          <a:ln w="28575">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a:solidFill>
                  <a:schemeClr val="tx1"/>
                </a:solidFill>
                <a:latin typeface="Segoe Script" panose="030B0504020000000003" pitchFamily="66" charset="0"/>
              </a:rPr>
              <a:t>Phase 2</a:t>
            </a:r>
          </a:p>
          <a:p>
            <a:pPr algn="ctr"/>
            <a:r>
              <a:rPr lang="en-US" sz="1200" dirty="0">
                <a:solidFill>
                  <a:schemeClr val="tx1"/>
                </a:solidFill>
                <a:latin typeface="Corbel" panose="020B0503020204020204" pitchFamily="34" charset="0"/>
              </a:rPr>
              <a:t>Simple grapheme-phoneme correspondences</a:t>
            </a:r>
            <a:endParaRPr lang="en-GB" sz="1200" dirty="0">
              <a:solidFill>
                <a:schemeClr val="tx1"/>
              </a:solidFill>
              <a:latin typeface="Corbel" panose="020B0503020204020204" pitchFamily="34" charset="0"/>
            </a:endParaRPr>
          </a:p>
        </p:txBody>
      </p:sp>
      <p:sp>
        <p:nvSpPr>
          <p:cNvPr id="74" name="Rectangle: Rounded Corners 73">
            <a:extLst>
              <a:ext uri="{FF2B5EF4-FFF2-40B4-BE49-F238E27FC236}">
                <a16:creationId xmlns:a16="http://schemas.microsoft.com/office/drawing/2014/main" id="{61E2191D-9C11-4BA4-A67F-DE9FD1847856}"/>
              </a:ext>
            </a:extLst>
          </p:cNvPr>
          <p:cNvSpPr/>
          <p:nvPr/>
        </p:nvSpPr>
        <p:spPr>
          <a:xfrm>
            <a:off x="3129895" y="5606718"/>
            <a:ext cx="2655597" cy="1075220"/>
          </a:xfrm>
          <a:prstGeom prst="roundRect">
            <a:avLst/>
          </a:prstGeom>
          <a:solidFill>
            <a:srgbClr val="F9BA8B"/>
          </a:solidFill>
          <a:ln w="28575">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b="1" dirty="0">
              <a:solidFill>
                <a:schemeClr val="tx1"/>
              </a:solidFill>
              <a:latin typeface="Segoe Script" panose="030B0504020000000003" pitchFamily="66" charset="0"/>
            </a:endParaRPr>
          </a:p>
          <a:p>
            <a:pPr algn="ctr"/>
            <a:r>
              <a:rPr lang="en-US" sz="1200" b="1" dirty="0">
                <a:solidFill>
                  <a:schemeClr val="tx1"/>
                </a:solidFill>
                <a:latin typeface="Segoe Script" panose="030B0504020000000003" pitchFamily="66" charset="0"/>
              </a:rPr>
              <a:t>Phase 3 </a:t>
            </a:r>
          </a:p>
          <a:p>
            <a:pPr algn="ctr"/>
            <a:r>
              <a:rPr lang="en-US" sz="1200" dirty="0">
                <a:solidFill>
                  <a:schemeClr val="tx1"/>
                </a:solidFill>
                <a:latin typeface="Corbel" panose="020B0503020204020204" pitchFamily="34" charset="0"/>
              </a:rPr>
              <a:t>Introduction of consonant digraphs and long vowel sounds</a:t>
            </a:r>
            <a:endParaRPr lang="en-GB" sz="1200" dirty="0">
              <a:solidFill>
                <a:schemeClr val="tx1"/>
              </a:solidFill>
              <a:latin typeface="Corbel" panose="020B0503020204020204" pitchFamily="34" charset="0"/>
            </a:endParaRPr>
          </a:p>
          <a:p>
            <a:pPr algn="ctr"/>
            <a:endParaRPr lang="en-GB" sz="1200" dirty="0">
              <a:solidFill>
                <a:schemeClr val="tx1"/>
              </a:solidFill>
              <a:latin typeface="Corbel" panose="020B0503020204020204" pitchFamily="34" charset="0"/>
            </a:endParaRPr>
          </a:p>
          <a:p>
            <a:pPr algn="ctr"/>
            <a:endParaRPr lang="en-GB" sz="1000" dirty="0">
              <a:solidFill>
                <a:schemeClr val="tx1"/>
              </a:solidFill>
              <a:latin typeface="Corbel" panose="020B0503020204020204" pitchFamily="34" charset="0"/>
            </a:endParaRPr>
          </a:p>
        </p:txBody>
      </p:sp>
      <p:sp>
        <p:nvSpPr>
          <p:cNvPr id="75" name="Rectangle: Rounded Corners 74">
            <a:extLst>
              <a:ext uri="{FF2B5EF4-FFF2-40B4-BE49-F238E27FC236}">
                <a16:creationId xmlns:a16="http://schemas.microsoft.com/office/drawing/2014/main" id="{C952EC54-CF5E-4801-A396-F6C091978FAB}"/>
              </a:ext>
            </a:extLst>
          </p:cNvPr>
          <p:cNvSpPr/>
          <p:nvPr/>
        </p:nvSpPr>
        <p:spPr>
          <a:xfrm>
            <a:off x="5911701" y="5606717"/>
            <a:ext cx="2828261" cy="1039599"/>
          </a:xfrm>
          <a:prstGeom prst="roundRect">
            <a:avLst/>
          </a:prstGeom>
          <a:solidFill>
            <a:srgbClr val="F9BA8B"/>
          </a:solidFill>
          <a:ln w="28575">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a:solidFill>
                  <a:schemeClr val="tx1"/>
                </a:solidFill>
                <a:latin typeface="Segoe Script" panose="030B0504020000000003" pitchFamily="66" charset="0"/>
              </a:rPr>
              <a:t>Phase 4</a:t>
            </a:r>
          </a:p>
          <a:p>
            <a:pPr algn="ctr"/>
            <a:r>
              <a:rPr lang="en-US" sz="1200" dirty="0">
                <a:solidFill>
                  <a:schemeClr val="tx1"/>
                </a:solidFill>
                <a:latin typeface="Corbel" panose="020B0503020204020204" pitchFamily="34" charset="0"/>
              </a:rPr>
              <a:t>Consolidation and reading and spelling words with adjacent consonants</a:t>
            </a:r>
            <a:endParaRPr lang="en-GB" sz="1200" dirty="0">
              <a:solidFill>
                <a:schemeClr val="tx1"/>
              </a:solidFill>
              <a:latin typeface="Corbel" panose="020B0503020204020204" pitchFamily="34" charset="0"/>
            </a:endParaRPr>
          </a:p>
          <a:p>
            <a:pPr algn="ctr"/>
            <a:endParaRPr lang="en-GB" sz="1200" dirty="0">
              <a:solidFill>
                <a:schemeClr val="tx1"/>
              </a:solidFill>
              <a:latin typeface="Corbel" panose="020B0503020204020204" pitchFamily="34" charset="0"/>
            </a:endParaRPr>
          </a:p>
        </p:txBody>
      </p:sp>
      <p:sp>
        <p:nvSpPr>
          <p:cNvPr id="76" name="Rectangle: Rounded Corners 75">
            <a:extLst>
              <a:ext uri="{FF2B5EF4-FFF2-40B4-BE49-F238E27FC236}">
                <a16:creationId xmlns:a16="http://schemas.microsoft.com/office/drawing/2014/main" id="{F360A5D9-2FD1-4699-B6D4-303A202FC699}"/>
              </a:ext>
            </a:extLst>
          </p:cNvPr>
          <p:cNvSpPr/>
          <p:nvPr/>
        </p:nvSpPr>
        <p:spPr>
          <a:xfrm>
            <a:off x="8866171" y="5576967"/>
            <a:ext cx="3160514" cy="1022612"/>
          </a:xfrm>
          <a:prstGeom prst="roundRect">
            <a:avLst/>
          </a:prstGeom>
          <a:solidFill>
            <a:srgbClr val="F9BA8B"/>
          </a:solidFill>
          <a:ln w="28575">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a:solidFill>
                  <a:schemeClr val="tx1"/>
                </a:solidFill>
                <a:latin typeface="Segoe Script" panose="030B0504020000000003" pitchFamily="66" charset="0"/>
              </a:rPr>
              <a:t>Phase 5</a:t>
            </a:r>
          </a:p>
          <a:p>
            <a:pPr algn="ctr"/>
            <a:r>
              <a:rPr lang="en-US" sz="1200" dirty="0">
                <a:solidFill>
                  <a:schemeClr val="tx1"/>
                </a:solidFill>
                <a:latin typeface="Corbel" panose="020B0503020204020204" pitchFamily="34" charset="0"/>
              </a:rPr>
              <a:t>Learn final graphemes and alternative pronunciation and spelling of known graphemes</a:t>
            </a:r>
            <a:endParaRPr lang="en-GB" sz="1200" dirty="0">
              <a:solidFill>
                <a:schemeClr val="tx1"/>
              </a:solidFill>
              <a:latin typeface="Corbel" panose="020B0503020204020204" pitchFamily="34" charset="0"/>
            </a:endParaRPr>
          </a:p>
          <a:p>
            <a:pPr algn="ctr"/>
            <a:endParaRPr lang="en-GB" sz="1200" dirty="0">
              <a:solidFill>
                <a:schemeClr val="tx1"/>
              </a:solidFill>
              <a:latin typeface="Corbel" panose="020B0503020204020204" pitchFamily="34" charset="0"/>
            </a:endParaRPr>
          </a:p>
        </p:txBody>
      </p:sp>
      <p:sp>
        <p:nvSpPr>
          <p:cNvPr id="34" name="Right Brace 33">
            <a:extLst>
              <a:ext uri="{FF2B5EF4-FFF2-40B4-BE49-F238E27FC236}">
                <a16:creationId xmlns:a16="http://schemas.microsoft.com/office/drawing/2014/main" id="{8374881E-407A-49C7-A684-F5033CD2D9D2}"/>
              </a:ext>
            </a:extLst>
          </p:cNvPr>
          <p:cNvSpPr/>
          <p:nvPr/>
        </p:nvSpPr>
        <p:spPr>
          <a:xfrm rot="16200000">
            <a:off x="4461941" y="2811206"/>
            <a:ext cx="176000" cy="5330550"/>
          </a:xfrm>
          <a:prstGeom prst="rightBrace">
            <a:avLst/>
          </a:prstGeom>
          <a:solidFill>
            <a:schemeClr val="bg1"/>
          </a:solidFill>
          <a:ln w="285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36" name="TextBox 35">
            <a:extLst>
              <a:ext uri="{FF2B5EF4-FFF2-40B4-BE49-F238E27FC236}">
                <a16:creationId xmlns:a16="http://schemas.microsoft.com/office/drawing/2014/main" id="{97356AED-9A97-4D8B-B196-B1A1F3FF797C}"/>
              </a:ext>
            </a:extLst>
          </p:cNvPr>
          <p:cNvSpPr txBox="1"/>
          <p:nvPr/>
        </p:nvSpPr>
        <p:spPr>
          <a:xfrm>
            <a:off x="3923135" y="4976911"/>
            <a:ext cx="2266808" cy="369332"/>
          </a:xfrm>
          <a:prstGeom prst="rect">
            <a:avLst/>
          </a:prstGeom>
          <a:noFill/>
        </p:spPr>
        <p:txBody>
          <a:bodyPr wrap="square" rtlCol="0">
            <a:spAutoFit/>
          </a:bodyPr>
          <a:lstStyle/>
          <a:p>
            <a:r>
              <a:rPr lang="en-US" dirty="0">
                <a:latin typeface="Segoe Script" panose="030B0504020000000003" pitchFamily="66" charset="0"/>
              </a:rPr>
              <a:t>Reception</a:t>
            </a:r>
            <a:r>
              <a:rPr lang="en-US" dirty="0"/>
              <a:t> </a:t>
            </a:r>
            <a:endParaRPr lang="en-GB" dirty="0"/>
          </a:p>
        </p:txBody>
      </p:sp>
      <p:sp>
        <p:nvSpPr>
          <p:cNvPr id="78" name="TextBox 77">
            <a:extLst>
              <a:ext uri="{FF2B5EF4-FFF2-40B4-BE49-F238E27FC236}">
                <a16:creationId xmlns:a16="http://schemas.microsoft.com/office/drawing/2014/main" id="{D663C0D5-DFA3-4B71-BD1A-50965796F22C}"/>
              </a:ext>
            </a:extLst>
          </p:cNvPr>
          <p:cNvSpPr txBox="1"/>
          <p:nvPr/>
        </p:nvSpPr>
        <p:spPr>
          <a:xfrm>
            <a:off x="9963988" y="5195149"/>
            <a:ext cx="1076723" cy="369332"/>
          </a:xfrm>
          <a:prstGeom prst="rect">
            <a:avLst/>
          </a:prstGeom>
          <a:noFill/>
        </p:spPr>
        <p:txBody>
          <a:bodyPr wrap="square" rtlCol="0">
            <a:spAutoFit/>
          </a:bodyPr>
          <a:lstStyle/>
          <a:p>
            <a:r>
              <a:rPr lang="en-US" dirty="0">
                <a:latin typeface="Segoe Script" panose="030B0504020000000003" pitchFamily="66" charset="0"/>
              </a:rPr>
              <a:t>Year 1</a:t>
            </a:r>
            <a:r>
              <a:rPr lang="en-US" dirty="0"/>
              <a:t> </a:t>
            </a:r>
            <a:endParaRPr lang="en-GB" dirty="0"/>
          </a:p>
        </p:txBody>
      </p:sp>
    </p:spTree>
    <p:extLst>
      <p:ext uri="{BB962C8B-B14F-4D97-AF65-F5344CB8AC3E}">
        <p14:creationId xmlns:p14="http://schemas.microsoft.com/office/powerpoint/2010/main" val="21848445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Rounded Corners 4">
            <a:extLst>
              <a:ext uri="{FF2B5EF4-FFF2-40B4-BE49-F238E27FC236}">
                <a16:creationId xmlns:a16="http://schemas.microsoft.com/office/drawing/2014/main" id="{FDC67FBB-A481-46F8-B85A-1BBB3E06990F}"/>
              </a:ext>
            </a:extLst>
          </p:cNvPr>
          <p:cNvSpPr/>
          <p:nvPr/>
        </p:nvSpPr>
        <p:spPr>
          <a:xfrm>
            <a:off x="6373435" y="2238971"/>
            <a:ext cx="5743371" cy="2810961"/>
          </a:xfrm>
          <a:prstGeom prst="roundRect">
            <a:avLst/>
          </a:prstGeom>
          <a:solidFill>
            <a:srgbClr val="F9BA8B"/>
          </a:solidFill>
          <a:ln w="190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50" b="1" dirty="0">
                <a:solidFill>
                  <a:schemeClr val="tx1"/>
                </a:solidFill>
                <a:latin typeface="Corbel" panose="020B0503020204020204" pitchFamily="34" charset="0"/>
              </a:rPr>
              <a:t>Daily Keep-up lessons ensure every child learns to read</a:t>
            </a:r>
            <a:endParaRPr lang="en-GB" sz="1050" dirty="0">
              <a:solidFill>
                <a:schemeClr val="tx1"/>
              </a:solidFill>
              <a:latin typeface="Corbel" panose="020B0503020204020204" pitchFamily="34" charset="0"/>
            </a:endParaRPr>
          </a:p>
          <a:p>
            <a:pPr marL="171450" lvl="0" indent="-171450">
              <a:buFont typeface="Arial" panose="020B0604020202020204" pitchFamily="34" charset="0"/>
              <a:buChar char="•"/>
            </a:pPr>
            <a:r>
              <a:rPr lang="en-GB" sz="1050" dirty="0">
                <a:solidFill>
                  <a:schemeClr val="tx1"/>
                </a:solidFill>
                <a:latin typeface="Corbel" panose="020B0503020204020204" pitchFamily="34" charset="0"/>
              </a:rPr>
              <a:t>Any child who needs additional practice has daily keep-up support, taught by trained adult. </a:t>
            </a:r>
          </a:p>
          <a:p>
            <a:pPr marL="171450" lvl="0" indent="-171450">
              <a:buFont typeface="Arial" panose="020B0604020202020204" pitchFamily="34" charset="0"/>
              <a:buChar char="•"/>
            </a:pPr>
            <a:r>
              <a:rPr lang="en-GB" sz="1050" dirty="0">
                <a:solidFill>
                  <a:schemeClr val="tx1"/>
                </a:solidFill>
                <a:latin typeface="Corbel" panose="020B0503020204020204" pitchFamily="34" charset="0"/>
              </a:rPr>
              <a:t>Keep-up lessons match the structure of class teaching, and use the pedagogy, but in smaller steps with more repetition, to secure children’s learning.</a:t>
            </a:r>
          </a:p>
          <a:p>
            <a:pPr marL="171450" indent="-171450">
              <a:buFont typeface="Arial" panose="020B0604020202020204" pitchFamily="34" charset="0"/>
              <a:buChar char="•"/>
            </a:pPr>
            <a:r>
              <a:rPr lang="en-GB" sz="1050" dirty="0">
                <a:solidFill>
                  <a:schemeClr val="tx1"/>
                </a:solidFill>
                <a:latin typeface="Corbel" panose="020B0503020204020204" pitchFamily="34" charset="0"/>
              </a:rPr>
              <a:t>We timetable daily phonics lessons for any child in Year 2 who is not fully fluent at reading or has not passed the Phonics Screening Check. </a:t>
            </a:r>
          </a:p>
          <a:p>
            <a:pPr marL="171450" indent="-171450">
              <a:buFont typeface="Arial" panose="020B0604020202020204" pitchFamily="34" charset="0"/>
              <a:buChar char="•"/>
            </a:pPr>
            <a:r>
              <a:rPr lang="en-GB" sz="1050" dirty="0">
                <a:solidFill>
                  <a:schemeClr val="tx1"/>
                </a:solidFill>
                <a:latin typeface="Corbel" panose="020B0503020204020204" pitchFamily="34" charset="0"/>
              </a:rPr>
              <a:t>We use the </a:t>
            </a:r>
            <a:r>
              <a:rPr lang="en-GB" sz="1050" i="1" dirty="0">
                <a:solidFill>
                  <a:schemeClr val="tx1"/>
                </a:solidFill>
                <a:latin typeface="Corbel" panose="020B0503020204020204" pitchFamily="34" charset="0"/>
              </a:rPr>
              <a:t>Little </a:t>
            </a:r>
            <a:r>
              <a:rPr lang="en-GB" sz="1050" i="1" dirty="0" err="1">
                <a:solidFill>
                  <a:schemeClr val="tx1"/>
                </a:solidFill>
                <a:latin typeface="Corbel" panose="020B0503020204020204" pitchFamily="34" charset="0"/>
              </a:rPr>
              <a:t>Wandle</a:t>
            </a:r>
            <a:r>
              <a:rPr lang="en-GB" sz="1050" i="1" dirty="0">
                <a:solidFill>
                  <a:schemeClr val="tx1"/>
                </a:solidFill>
                <a:latin typeface="Corbel" panose="020B0503020204020204" pitchFamily="34" charset="0"/>
              </a:rPr>
              <a:t> Letters and Sounds Revised</a:t>
            </a:r>
            <a:r>
              <a:rPr lang="en-GB" sz="1050" dirty="0">
                <a:solidFill>
                  <a:schemeClr val="tx1"/>
                </a:solidFill>
                <a:latin typeface="Corbel" panose="020B0503020204020204" pitchFamily="34" charset="0"/>
              </a:rPr>
              <a:t> assessments to identify the gaps in their phonic knowledge and teach to these using the keep-up resources – at pace. </a:t>
            </a:r>
          </a:p>
          <a:p>
            <a:pPr marL="171450" indent="-171450">
              <a:buFont typeface="Arial" panose="020B0604020202020204" pitchFamily="34" charset="0"/>
              <a:buChar char="•"/>
            </a:pPr>
            <a:r>
              <a:rPr lang="en-GB" sz="1050" dirty="0">
                <a:solidFill>
                  <a:schemeClr val="tx1"/>
                </a:solidFill>
                <a:latin typeface="Corbel" panose="020B0503020204020204" pitchFamily="34" charset="0"/>
              </a:rPr>
              <a:t>The placement assessment identifies children in Year 2 to 6 who have gaps in their phonic knowledge. They receive ‘keep-up’ lessons to address specific gaps. These short, sharp lessons last 10 minutes and take place at least three times a week. </a:t>
            </a:r>
          </a:p>
          <a:p>
            <a:r>
              <a:rPr lang="en-GB" sz="1050" b="1" dirty="0">
                <a:solidFill>
                  <a:schemeClr val="tx1"/>
                </a:solidFill>
                <a:latin typeface="Corbel" panose="020B0503020204020204" pitchFamily="34" charset="0"/>
              </a:rPr>
              <a:t>Additional reading support for vulnerable children</a:t>
            </a:r>
            <a:r>
              <a:rPr lang="en-GB" sz="1050" dirty="0">
                <a:solidFill>
                  <a:schemeClr val="tx1"/>
                </a:solidFill>
                <a:latin typeface="Corbel" panose="020B0503020204020204" pitchFamily="34" charset="0"/>
              </a:rPr>
              <a:t> </a:t>
            </a:r>
          </a:p>
          <a:p>
            <a:pPr marL="171450" lvl="0" indent="-171450">
              <a:buFont typeface="Arial" panose="020B0604020202020204" pitchFamily="34" charset="0"/>
              <a:buChar char="•"/>
            </a:pPr>
            <a:r>
              <a:rPr lang="en-GB" sz="1050" dirty="0">
                <a:solidFill>
                  <a:schemeClr val="tx1"/>
                </a:solidFill>
                <a:latin typeface="Corbel" panose="020B0503020204020204" pitchFamily="34" charset="0"/>
              </a:rPr>
              <a:t>Children in Reception and Year 1 who are receiving additional phonics keep-up sessions read their reading practice book to an adult daily. </a:t>
            </a:r>
            <a:endParaRPr lang="en-GB" sz="1050" dirty="0">
              <a:solidFill>
                <a:schemeClr val="tx1"/>
              </a:solidFill>
            </a:endParaRPr>
          </a:p>
        </p:txBody>
      </p:sp>
      <p:sp>
        <p:nvSpPr>
          <p:cNvPr id="7" name="Rectangle: Rounded Corners 6">
            <a:extLst>
              <a:ext uri="{FF2B5EF4-FFF2-40B4-BE49-F238E27FC236}">
                <a16:creationId xmlns:a16="http://schemas.microsoft.com/office/drawing/2014/main" id="{4C06C1BA-57E0-421C-9F89-FE9E6E2EE001}"/>
              </a:ext>
            </a:extLst>
          </p:cNvPr>
          <p:cNvSpPr/>
          <p:nvPr/>
        </p:nvSpPr>
        <p:spPr>
          <a:xfrm>
            <a:off x="75194" y="2344928"/>
            <a:ext cx="4522965" cy="2454709"/>
          </a:xfrm>
          <a:prstGeom prst="roundRect">
            <a:avLst/>
          </a:prstGeom>
          <a:solidFill>
            <a:srgbClr val="F9BA8B"/>
          </a:solidFill>
          <a:ln w="190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indent="-171450">
              <a:buFont typeface="Arial" panose="020B0604020202020204" pitchFamily="34" charset="0"/>
              <a:buChar char="•"/>
            </a:pPr>
            <a:endParaRPr lang="en-GB" sz="1200" b="1" dirty="0">
              <a:solidFill>
                <a:schemeClr val="tx1"/>
              </a:solidFill>
              <a:latin typeface="Corbel" panose="020B0503020204020204" pitchFamily="34" charset="0"/>
            </a:endParaRPr>
          </a:p>
          <a:p>
            <a:r>
              <a:rPr lang="en-GB" sz="1200" b="1" dirty="0">
                <a:solidFill>
                  <a:schemeClr val="tx1"/>
                </a:solidFill>
                <a:latin typeface="Corbel" panose="020B0503020204020204" pitchFamily="34" charset="0"/>
              </a:rPr>
              <a:t>Reading practice sessions three times a week</a:t>
            </a:r>
            <a:endParaRPr lang="en-GB" sz="1200" dirty="0">
              <a:solidFill>
                <a:schemeClr val="tx1"/>
              </a:solidFill>
              <a:latin typeface="Corbel" panose="020B0503020204020204" pitchFamily="34" charset="0"/>
            </a:endParaRPr>
          </a:p>
          <a:p>
            <a:pPr marL="171450" lvl="0" indent="-171450">
              <a:buFont typeface="Arial" panose="020B0604020202020204" pitchFamily="34" charset="0"/>
              <a:buChar char="•"/>
            </a:pPr>
            <a:r>
              <a:rPr lang="en-GB" sz="1100" dirty="0">
                <a:solidFill>
                  <a:schemeClr val="tx1"/>
                </a:solidFill>
              </a:rPr>
              <a:t>Children read three times a week in a small group with a trained adult, using decodable books matched to their ability using LW assessments and book matching grids.</a:t>
            </a:r>
          </a:p>
          <a:p>
            <a:pPr marL="171450" lvl="0" indent="-171450">
              <a:buFont typeface="Arial" panose="020B0604020202020204" pitchFamily="34" charset="0"/>
              <a:buChar char="•"/>
            </a:pPr>
            <a:r>
              <a:rPr lang="en-GB" sz="1100" dirty="0">
                <a:solidFill>
                  <a:schemeClr val="tx1"/>
                </a:solidFill>
              </a:rPr>
              <a:t>Progress is monitored by the class teacher and Reading Lead.</a:t>
            </a:r>
          </a:p>
          <a:p>
            <a:pPr marL="171450" lvl="0" indent="-171450">
              <a:buFont typeface="Arial" panose="020B0604020202020204" pitchFamily="34" charset="0"/>
              <a:buChar char="•"/>
            </a:pPr>
            <a:r>
              <a:rPr lang="en-GB" sz="1100" dirty="0">
                <a:solidFill>
                  <a:schemeClr val="tx1"/>
                </a:solidFill>
              </a:rPr>
              <a:t>Each reading practice session has a clear focus for teaching; decoding, prosody comprehension .</a:t>
            </a:r>
          </a:p>
          <a:p>
            <a:pPr marL="171450" lvl="0" indent="-171450">
              <a:buFont typeface="Arial" panose="020B0604020202020204" pitchFamily="34" charset="0"/>
              <a:buChar char="•"/>
            </a:pPr>
            <a:r>
              <a:rPr lang="en-GB" sz="1100" dirty="0">
                <a:solidFill>
                  <a:schemeClr val="tx1"/>
                </a:solidFill>
              </a:rPr>
              <a:t>In Reception these sessions start in Week 4. Children who are not yet decoding have daily additional blending practice in small groups, so that they quickly learn to blend and can begin to read books. </a:t>
            </a:r>
          </a:p>
          <a:p>
            <a:pPr marL="171450" lvl="0" indent="-171450">
              <a:buFont typeface="Arial" panose="020B0604020202020204" pitchFamily="34" charset="0"/>
              <a:buChar char="•"/>
            </a:pPr>
            <a:r>
              <a:rPr lang="en-GB" sz="1100" dirty="0">
                <a:solidFill>
                  <a:schemeClr val="tx1"/>
                </a:solidFill>
              </a:rPr>
              <a:t>In Year 2 we continue to teach reading in this way, during interventions, for any children who still need to practise reading with decodable books. </a:t>
            </a:r>
          </a:p>
          <a:p>
            <a:r>
              <a:rPr lang="en-GB" sz="1000" b="1" dirty="0">
                <a:solidFill>
                  <a:schemeClr val="tx1"/>
                </a:solidFill>
              </a:rPr>
              <a:t> </a:t>
            </a:r>
            <a:endParaRPr lang="en-GB" sz="1000" dirty="0">
              <a:solidFill>
                <a:schemeClr val="tx1"/>
              </a:solidFill>
            </a:endParaRPr>
          </a:p>
          <a:p>
            <a:endParaRPr lang="en-GB" sz="1000" dirty="0">
              <a:solidFill>
                <a:schemeClr val="tx1"/>
              </a:solidFill>
            </a:endParaRPr>
          </a:p>
        </p:txBody>
      </p:sp>
      <p:sp>
        <p:nvSpPr>
          <p:cNvPr id="9" name="TextBox 8">
            <a:extLst>
              <a:ext uri="{FF2B5EF4-FFF2-40B4-BE49-F238E27FC236}">
                <a16:creationId xmlns:a16="http://schemas.microsoft.com/office/drawing/2014/main" id="{B84CBB31-4434-4DF7-A07E-484AA9BA35B4}"/>
              </a:ext>
            </a:extLst>
          </p:cNvPr>
          <p:cNvSpPr txBox="1"/>
          <p:nvPr/>
        </p:nvSpPr>
        <p:spPr>
          <a:xfrm>
            <a:off x="6734861" y="1800728"/>
            <a:ext cx="1728379" cy="338554"/>
          </a:xfrm>
          <a:prstGeom prst="rect">
            <a:avLst/>
          </a:prstGeom>
          <a:noFill/>
          <a:ln w="28575">
            <a:solidFill>
              <a:schemeClr val="accent2">
                <a:lumMod val="75000"/>
              </a:schemeClr>
            </a:solidFill>
          </a:ln>
        </p:spPr>
        <p:txBody>
          <a:bodyPr wrap="square" rtlCol="0">
            <a:spAutoFit/>
          </a:bodyPr>
          <a:lstStyle/>
          <a:p>
            <a:r>
              <a:rPr lang="en-US" sz="1600" b="1" dirty="0">
                <a:latin typeface="Segoe Script" panose="030B0504020000000003" pitchFamily="66" charset="0"/>
              </a:rPr>
              <a:t>Intervention</a:t>
            </a:r>
            <a:endParaRPr lang="en-GB" sz="1200" b="1" dirty="0">
              <a:latin typeface="Segoe Script" panose="030B0504020000000003" pitchFamily="66" charset="0"/>
            </a:endParaRPr>
          </a:p>
        </p:txBody>
      </p:sp>
      <p:sp>
        <p:nvSpPr>
          <p:cNvPr id="14" name="TextBox 13">
            <a:extLst>
              <a:ext uri="{FF2B5EF4-FFF2-40B4-BE49-F238E27FC236}">
                <a16:creationId xmlns:a16="http://schemas.microsoft.com/office/drawing/2014/main" id="{21C25256-9D22-4357-A29B-7DD3CF83DCC0}"/>
              </a:ext>
            </a:extLst>
          </p:cNvPr>
          <p:cNvSpPr txBox="1"/>
          <p:nvPr/>
        </p:nvSpPr>
        <p:spPr>
          <a:xfrm>
            <a:off x="609709" y="4913094"/>
            <a:ext cx="5830748" cy="338554"/>
          </a:xfrm>
          <a:prstGeom prst="rect">
            <a:avLst/>
          </a:prstGeom>
          <a:noFill/>
        </p:spPr>
        <p:txBody>
          <a:bodyPr wrap="square" rtlCol="0">
            <a:spAutoFit/>
          </a:bodyPr>
          <a:lstStyle/>
          <a:p>
            <a:r>
              <a:rPr lang="en-US" sz="1600" b="1" dirty="0">
                <a:latin typeface="Segoe Script" panose="030B0504020000000003" pitchFamily="66" charset="0"/>
              </a:rPr>
              <a:t>Impact: </a:t>
            </a:r>
            <a:r>
              <a:rPr lang="en-US" sz="1400" dirty="0">
                <a:latin typeface="Segoe Script" panose="030B0504020000000003" pitchFamily="66" charset="0"/>
              </a:rPr>
              <a:t>how will we know we have achieved our intent?</a:t>
            </a:r>
            <a:endParaRPr lang="en-GB" sz="1400" dirty="0">
              <a:latin typeface="Segoe Script" panose="030B0504020000000003" pitchFamily="66" charset="0"/>
            </a:endParaRPr>
          </a:p>
        </p:txBody>
      </p:sp>
      <p:pic>
        <p:nvPicPr>
          <p:cNvPr id="33" name="Graphic 32" descr="Checkmark">
            <a:extLst>
              <a:ext uri="{FF2B5EF4-FFF2-40B4-BE49-F238E27FC236}">
                <a16:creationId xmlns:a16="http://schemas.microsoft.com/office/drawing/2014/main" id="{10C41CE6-D388-4837-B6A7-6993C27C4B29}"/>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86139" y="4903136"/>
            <a:ext cx="419471" cy="419471"/>
          </a:xfrm>
          <a:prstGeom prst="rect">
            <a:avLst/>
          </a:prstGeom>
        </p:spPr>
      </p:pic>
      <p:sp>
        <p:nvSpPr>
          <p:cNvPr id="32" name="Rectangle: Rounded Corners 31">
            <a:extLst>
              <a:ext uri="{FF2B5EF4-FFF2-40B4-BE49-F238E27FC236}">
                <a16:creationId xmlns:a16="http://schemas.microsoft.com/office/drawing/2014/main" id="{B21845A6-FD23-4B1F-881E-656E70645099}"/>
              </a:ext>
            </a:extLst>
          </p:cNvPr>
          <p:cNvSpPr/>
          <p:nvPr/>
        </p:nvSpPr>
        <p:spPr>
          <a:xfrm>
            <a:off x="429363" y="5591704"/>
            <a:ext cx="1928037" cy="1124330"/>
          </a:xfrm>
          <a:prstGeom prst="roundRect">
            <a:avLst/>
          </a:prstGeom>
          <a:solidFill>
            <a:schemeClr val="accent1">
              <a:lumMod val="20000"/>
              <a:lumOff val="80000"/>
            </a:schemeClr>
          </a:solidFill>
          <a:ln w="28575">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2">
                    <a:lumMod val="75000"/>
                  </a:schemeClr>
                </a:solidFill>
              </a:rPr>
              <a:t>By the end of Year 1, children can decode, segment and blend confidently, and most are ready to move from learning to read to reading to learn.</a:t>
            </a:r>
            <a:endParaRPr lang="en-GB" sz="1000" dirty="0">
              <a:solidFill>
                <a:schemeClr val="tx2">
                  <a:lumMod val="75000"/>
                </a:schemeClr>
              </a:solidFill>
            </a:endParaRPr>
          </a:p>
        </p:txBody>
      </p:sp>
      <p:sp>
        <p:nvSpPr>
          <p:cNvPr id="34" name="Rectangle: Rounded Corners 33">
            <a:extLst>
              <a:ext uri="{FF2B5EF4-FFF2-40B4-BE49-F238E27FC236}">
                <a16:creationId xmlns:a16="http://schemas.microsoft.com/office/drawing/2014/main" id="{3B321DC0-C140-4070-8443-71BDBB49B3BC}"/>
              </a:ext>
            </a:extLst>
          </p:cNvPr>
          <p:cNvSpPr/>
          <p:nvPr/>
        </p:nvSpPr>
        <p:spPr>
          <a:xfrm>
            <a:off x="6373435" y="5621460"/>
            <a:ext cx="1928037" cy="1064817"/>
          </a:xfrm>
          <a:prstGeom prst="roundRect">
            <a:avLst/>
          </a:prstGeom>
          <a:solidFill>
            <a:schemeClr val="accent1">
              <a:lumMod val="20000"/>
              <a:lumOff val="80000"/>
            </a:schemeClr>
          </a:solidFill>
          <a:ln w="28575">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2">
                    <a:lumMod val="75000"/>
                  </a:schemeClr>
                </a:solidFill>
                <a:latin typeface="Corbel" panose="020B0503020204020204" pitchFamily="34" charset="0"/>
              </a:rPr>
              <a:t>The use of timely and targeted intervention means that almost all  children become confident fluent readers by the end of KS1.</a:t>
            </a:r>
            <a:endParaRPr lang="en-GB" sz="1000" dirty="0">
              <a:solidFill>
                <a:schemeClr val="tx2">
                  <a:lumMod val="75000"/>
                </a:schemeClr>
              </a:solidFill>
              <a:latin typeface="Corbel" panose="020B0503020204020204" pitchFamily="34" charset="0"/>
            </a:endParaRPr>
          </a:p>
        </p:txBody>
      </p:sp>
      <p:sp>
        <p:nvSpPr>
          <p:cNvPr id="35" name="Rectangle: Rounded Corners 34">
            <a:extLst>
              <a:ext uri="{FF2B5EF4-FFF2-40B4-BE49-F238E27FC236}">
                <a16:creationId xmlns:a16="http://schemas.microsoft.com/office/drawing/2014/main" id="{BF1AF688-DEA9-4928-92E4-7DABC5B589AF}"/>
              </a:ext>
            </a:extLst>
          </p:cNvPr>
          <p:cNvSpPr/>
          <p:nvPr/>
        </p:nvSpPr>
        <p:spPr>
          <a:xfrm>
            <a:off x="3371041" y="5680351"/>
            <a:ext cx="1928037" cy="1035683"/>
          </a:xfrm>
          <a:prstGeom prst="roundRect">
            <a:avLst/>
          </a:prstGeom>
          <a:solidFill>
            <a:schemeClr val="accent1">
              <a:lumMod val="20000"/>
              <a:lumOff val="80000"/>
            </a:schemeClr>
          </a:solidFill>
          <a:ln w="28575">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2">
                    <a:lumMod val="75000"/>
                  </a:schemeClr>
                </a:solidFill>
                <a:latin typeface="Corbel" panose="020B0503020204020204" pitchFamily="34" charset="0"/>
              </a:rPr>
              <a:t>Children feel successful in reading and are more willing to read because books are matched to their ability.</a:t>
            </a:r>
            <a:endParaRPr lang="en-GB" sz="1000" dirty="0">
              <a:solidFill>
                <a:schemeClr val="tx2">
                  <a:lumMod val="75000"/>
                </a:schemeClr>
              </a:solidFill>
            </a:endParaRPr>
          </a:p>
        </p:txBody>
      </p:sp>
      <p:sp>
        <p:nvSpPr>
          <p:cNvPr id="36" name="Rectangle: Rounded Corners 35">
            <a:extLst>
              <a:ext uri="{FF2B5EF4-FFF2-40B4-BE49-F238E27FC236}">
                <a16:creationId xmlns:a16="http://schemas.microsoft.com/office/drawing/2014/main" id="{77C81070-2AB9-40A0-8004-6D098D81341F}"/>
              </a:ext>
            </a:extLst>
          </p:cNvPr>
          <p:cNvSpPr/>
          <p:nvPr/>
        </p:nvSpPr>
        <p:spPr>
          <a:xfrm>
            <a:off x="9265490" y="5591704"/>
            <a:ext cx="1928037" cy="1064817"/>
          </a:xfrm>
          <a:prstGeom prst="roundRect">
            <a:avLst/>
          </a:prstGeom>
          <a:solidFill>
            <a:schemeClr val="accent1">
              <a:lumMod val="20000"/>
              <a:lumOff val="80000"/>
            </a:schemeClr>
          </a:solidFill>
          <a:ln w="28575">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2">
                    <a:lumMod val="75000"/>
                  </a:schemeClr>
                </a:solidFill>
                <a:latin typeface="Corbel" panose="020B0503020204020204" pitchFamily="34" charset="0"/>
              </a:rPr>
              <a:t>A high number of pupils pass the phonics screening check at the end of Year 1.</a:t>
            </a:r>
            <a:endParaRPr lang="en-GB" sz="1000" dirty="0">
              <a:solidFill>
                <a:schemeClr val="tx2">
                  <a:lumMod val="75000"/>
                </a:schemeClr>
              </a:solidFill>
              <a:latin typeface="Corbel" panose="020B0503020204020204" pitchFamily="34" charset="0"/>
            </a:endParaRPr>
          </a:p>
        </p:txBody>
      </p:sp>
      <p:sp>
        <p:nvSpPr>
          <p:cNvPr id="37" name="Flowchart: Terminator 36">
            <a:extLst>
              <a:ext uri="{FF2B5EF4-FFF2-40B4-BE49-F238E27FC236}">
                <a16:creationId xmlns:a16="http://schemas.microsoft.com/office/drawing/2014/main" id="{7E5336EE-0753-4355-BD2A-EC03D7728946}"/>
              </a:ext>
            </a:extLst>
          </p:cNvPr>
          <p:cNvSpPr/>
          <p:nvPr/>
        </p:nvSpPr>
        <p:spPr>
          <a:xfrm>
            <a:off x="2384659" y="6016416"/>
            <a:ext cx="962379" cy="45719"/>
          </a:xfrm>
          <a:prstGeom prst="flowChartTerminator">
            <a:avLst/>
          </a:prstGeom>
          <a:solidFill>
            <a:schemeClr val="accent6">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8" name="Flowchart: Terminator 37">
            <a:extLst>
              <a:ext uri="{FF2B5EF4-FFF2-40B4-BE49-F238E27FC236}">
                <a16:creationId xmlns:a16="http://schemas.microsoft.com/office/drawing/2014/main" id="{8ACF40E1-FFBF-4D3D-AAC4-AB57DB17E47A}"/>
              </a:ext>
            </a:extLst>
          </p:cNvPr>
          <p:cNvSpPr/>
          <p:nvPr/>
        </p:nvSpPr>
        <p:spPr>
          <a:xfrm flipV="1">
            <a:off x="5323081" y="5996521"/>
            <a:ext cx="996150" cy="45719"/>
          </a:xfrm>
          <a:prstGeom prst="flowChartTerminator">
            <a:avLst/>
          </a:prstGeom>
          <a:solidFill>
            <a:schemeClr val="accent6">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9" name="Flowchart: Terminator 38">
            <a:extLst>
              <a:ext uri="{FF2B5EF4-FFF2-40B4-BE49-F238E27FC236}">
                <a16:creationId xmlns:a16="http://schemas.microsoft.com/office/drawing/2014/main" id="{6AF04F4D-6317-4054-A1DB-590E19EEEA8C}"/>
              </a:ext>
            </a:extLst>
          </p:cNvPr>
          <p:cNvSpPr/>
          <p:nvPr/>
        </p:nvSpPr>
        <p:spPr>
          <a:xfrm>
            <a:off x="8301472" y="6039275"/>
            <a:ext cx="960866" cy="45719"/>
          </a:xfrm>
          <a:prstGeom prst="flowChartTerminator">
            <a:avLst/>
          </a:prstGeom>
          <a:solidFill>
            <a:schemeClr val="accent6">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40" name="Graphic 39" descr="Arrow Rotate right">
            <a:extLst>
              <a:ext uri="{FF2B5EF4-FFF2-40B4-BE49-F238E27FC236}">
                <a16:creationId xmlns:a16="http://schemas.microsoft.com/office/drawing/2014/main" id="{324BE162-D61F-4D59-9D4C-4E6B85B59424}"/>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rot="491597" flipV="1">
            <a:off x="9697807" y="5122335"/>
            <a:ext cx="487616" cy="487616"/>
          </a:xfrm>
          <a:prstGeom prst="rect">
            <a:avLst/>
          </a:prstGeom>
        </p:spPr>
      </p:pic>
      <p:pic>
        <p:nvPicPr>
          <p:cNvPr id="41" name="Graphic 40" descr="Signal">
            <a:extLst>
              <a:ext uri="{FF2B5EF4-FFF2-40B4-BE49-F238E27FC236}">
                <a16:creationId xmlns:a16="http://schemas.microsoft.com/office/drawing/2014/main" id="{EF3CD7FE-2DB7-4CA5-9A8C-50251A03E1FF}"/>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10292566" y="5082371"/>
            <a:ext cx="540936" cy="540936"/>
          </a:xfrm>
          <a:prstGeom prst="rect">
            <a:avLst/>
          </a:prstGeom>
        </p:spPr>
      </p:pic>
      <p:pic>
        <p:nvPicPr>
          <p:cNvPr id="43" name="Graphic 42" descr="Books">
            <a:extLst>
              <a:ext uri="{FF2B5EF4-FFF2-40B4-BE49-F238E27FC236}">
                <a16:creationId xmlns:a16="http://schemas.microsoft.com/office/drawing/2014/main" id="{F6DA9DD3-9CBA-48BC-9FF5-4B5DD670C3EE}"/>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4385715" y="5180275"/>
            <a:ext cx="543754" cy="543754"/>
          </a:xfrm>
          <a:prstGeom prst="rect">
            <a:avLst/>
          </a:prstGeom>
        </p:spPr>
      </p:pic>
      <p:pic>
        <p:nvPicPr>
          <p:cNvPr id="44" name="Graphic 43" descr="Head with gears">
            <a:extLst>
              <a:ext uri="{FF2B5EF4-FFF2-40B4-BE49-F238E27FC236}">
                <a16:creationId xmlns:a16="http://schemas.microsoft.com/office/drawing/2014/main" id="{92A2EC2A-514E-435C-9919-5AA4632535D9}"/>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3678388" y="5204357"/>
            <a:ext cx="452788" cy="452788"/>
          </a:xfrm>
          <a:prstGeom prst="rect">
            <a:avLst/>
          </a:prstGeom>
        </p:spPr>
      </p:pic>
      <p:sp>
        <p:nvSpPr>
          <p:cNvPr id="45" name="Arrow: Right 44">
            <a:extLst>
              <a:ext uri="{FF2B5EF4-FFF2-40B4-BE49-F238E27FC236}">
                <a16:creationId xmlns:a16="http://schemas.microsoft.com/office/drawing/2014/main" id="{5525704F-96D8-456C-A916-2667D613CDB6}"/>
              </a:ext>
            </a:extLst>
          </p:cNvPr>
          <p:cNvSpPr/>
          <p:nvPr/>
        </p:nvSpPr>
        <p:spPr>
          <a:xfrm>
            <a:off x="4127916" y="5358224"/>
            <a:ext cx="192714" cy="5889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6" name="Arrow: Right 45">
            <a:extLst>
              <a:ext uri="{FF2B5EF4-FFF2-40B4-BE49-F238E27FC236}">
                <a16:creationId xmlns:a16="http://schemas.microsoft.com/office/drawing/2014/main" id="{E9301574-E8A5-4A47-A7E9-687F69A5D544}"/>
              </a:ext>
            </a:extLst>
          </p:cNvPr>
          <p:cNvSpPr/>
          <p:nvPr/>
        </p:nvSpPr>
        <p:spPr>
          <a:xfrm rot="10800000">
            <a:off x="4121509" y="5495021"/>
            <a:ext cx="192714" cy="5888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47" name="Graphic 46" descr="Handshake">
            <a:extLst>
              <a:ext uri="{FF2B5EF4-FFF2-40B4-BE49-F238E27FC236}">
                <a16:creationId xmlns:a16="http://schemas.microsoft.com/office/drawing/2014/main" id="{968C1086-9C7E-4AF6-B70D-00B5A7DCA0C6}"/>
              </a:ext>
            </a:extLst>
          </p:cNvPr>
          <p:cNvPicPr>
            <a:picLocks noChangeAspect="1"/>
          </p:cNvPicPr>
          <p:nvPr/>
        </p:nvPicPr>
        <p:blipFill>
          <a:blip r:embed="rId12">
            <a:extLst>
              <a:ext uri="{28A0092B-C50C-407E-A947-70E740481C1C}">
                <a14:useLocalDpi xmlns:a14="http://schemas.microsoft.com/office/drawing/2010/main" val="0"/>
              </a:ext>
              <a:ext uri="{96DAC541-7B7A-43D3-8B79-37D633B846F1}">
                <asvg:svgBlip xmlns:asvg="http://schemas.microsoft.com/office/drawing/2016/SVG/main" r:embed="rId13"/>
              </a:ext>
            </a:extLst>
          </a:blip>
          <a:stretch>
            <a:fillRect/>
          </a:stretch>
        </p:blipFill>
        <p:spPr>
          <a:xfrm rot="1930514">
            <a:off x="7060833" y="5109364"/>
            <a:ext cx="553240" cy="553240"/>
          </a:xfrm>
          <a:prstGeom prst="rect">
            <a:avLst/>
          </a:prstGeom>
        </p:spPr>
      </p:pic>
      <p:sp>
        <p:nvSpPr>
          <p:cNvPr id="2" name="Rectangle: Rounded Corners 1">
            <a:extLst>
              <a:ext uri="{FF2B5EF4-FFF2-40B4-BE49-F238E27FC236}">
                <a16:creationId xmlns:a16="http://schemas.microsoft.com/office/drawing/2014/main" id="{83F0C29F-B799-4E9B-A589-75FDF8759878}"/>
              </a:ext>
            </a:extLst>
          </p:cNvPr>
          <p:cNvSpPr/>
          <p:nvPr/>
        </p:nvSpPr>
        <p:spPr>
          <a:xfrm>
            <a:off x="4704914" y="1823986"/>
            <a:ext cx="1578889" cy="3026883"/>
          </a:xfrm>
          <a:prstGeom prst="roundRect">
            <a:avLst/>
          </a:prstGeom>
          <a:solidFill>
            <a:srgbClr val="F9BA8B"/>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200" b="1" dirty="0">
                <a:solidFill>
                  <a:schemeClr val="tx1"/>
                </a:solidFill>
              </a:rPr>
              <a:t>Home reading</a:t>
            </a:r>
            <a:endParaRPr lang="en-GB" sz="1200" dirty="0">
              <a:solidFill>
                <a:schemeClr val="tx1"/>
              </a:solidFill>
            </a:endParaRPr>
          </a:p>
          <a:p>
            <a:pPr lvl="0"/>
            <a:r>
              <a:rPr lang="en-GB" sz="1200" dirty="0">
                <a:solidFill>
                  <a:schemeClr val="tx1"/>
                </a:solidFill>
              </a:rPr>
              <a:t>Pupils take home their decodable practice book and a reading for pleasure book to share with their family. We use the </a:t>
            </a:r>
            <a:r>
              <a:rPr lang="en-GB" sz="1200" i="1" u="sng" dirty="0">
                <a:solidFill>
                  <a:schemeClr val="tx1"/>
                </a:solidFill>
                <a:hlinkClick r:id="rId14">
                  <a:extLst>
                    <a:ext uri="{A12FA001-AC4F-418D-AE19-62706E023703}">
                      <ahyp:hlinkClr xmlns:ahyp="http://schemas.microsoft.com/office/drawing/2018/hyperlinkcolor" val="tx"/>
                    </a:ext>
                  </a:extLst>
                </a:hlinkClick>
              </a:rPr>
              <a:t>Little </a:t>
            </a:r>
            <a:r>
              <a:rPr lang="en-GB" sz="1200" i="1" u="sng" dirty="0" err="1">
                <a:solidFill>
                  <a:schemeClr val="tx1"/>
                </a:solidFill>
                <a:hlinkClick r:id="rId14">
                  <a:extLst>
                    <a:ext uri="{A12FA001-AC4F-418D-AE19-62706E023703}">
                      <ahyp:hlinkClr xmlns:ahyp="http://schemas.microsoft.com/office/drawing/2018/hyperlinkcolor" val="tx"/>
                    </a:ext>
                  </a:extLst>
                </a:hlinkClick>
              </a:rPr>
              <a:t>Wandle</a:t>
            </a:r>
            <a:r>
              <a:rPr lang="en-GB" sz="1200" i="1" u="sng" dirty="0">
                <a:solidFill>
                  <a:schemeClr val="tx1"/>
                </a:solidFill>
                <a:hlinkClick r:id="rId14">
                  <a:extLst>
                    <a:ext uri="{A12FA001-AC4F-418D-AE19-62706E023703}">
                      <ahyp:hlinkClr xmlns:ahyp="http://schemas.microsoft.com/office/drawing/2018/hyperlinkcolor" val="tx"/>
                    </a:ext>
                  </a:extLst>
                </a:hlinkClick>
              </a:rPr>
              <a:t> Letters and Sounds Revised</a:t>
            </a:r>
            <a:r>
              <a:rPr lang="en-GB" sz="1200" u="sng" dirty="0">
                <a:solidFill>
                  <a:schemeClr val="tx1"/>
                </a:solidFill>
                <a:hlinkClick r:id="rId14">
                  <a:extLst>
                    <a:ext uri="{A12FA001-AC4F-418D-AE19-62706E023703}">
                      <ahyp:hlinkClr xmlns:ahyp="http://schemas.microsoft.com/office/drawing/2018/hyperlinkcolor" val="tx"/>
                    </a:ext>
                  </a:extLst>
                </a:hlinkClick>
              </a:rPr>
              <a:t> parents’ resources</a:t>
            </a:r>
            <a:r>
              <a:rPr lang="en-GB" sz="1200" dirty="0">
                <a:solidFill>
                  <a:schemeClr val="tx1"/>
                </a:solidFill>
              </a:rPr>
              <a:t> to engage our families and share phonics and reading information.</a:t>
            </a:r>
          </a:p>
        </p:txBody>
      </p:sp>
      <p:pic>
        <p:nvPicPr>
          <p:cNvPr id="48" name="Graphic 47" descr="Handshake">
            <a:extLst>
              <a:ext uri="{FF2B5EF4-FFF2-40B4-BE49-F238E27FC236}">
                <a16:creationId xmlns:a16="http://schemas.microsoft.com/office/drawing/2014/main" id="{64EEDFB4-722A-4A30-8917-AF8617361760}"/>
              </a:ext>
            </a:extLst>
          </p:cNvPr>
          <p:cNvPicPr>
            <a:picLocks noChangeAspect="1"/>
          </p:cNvPicPr>
          <p:nvPr/>
        </p:nvPicPr>
        <p:blipFill>
          <a:blip r:embed="rId12">
            <a:extLst>
              <a:ext uri="{28A0092B-C50C-407E-A947-70E740481C1C}">
                <a14:useLocalDpi xmlns:a14="http://schemas.microsoft.com/office/drawing/2010/main" val="0"/>
              </a:ext>
              <a:ext uri="{96DAC541-7B7A-43D3-8B79-37D633B846F1}">
                <asvg:svgBlip xmlns:asvg="http://schemas.microsoft.com/office/drawing/2016/SVG/main" r:embed="rId13"/>
              </a:ext>
            </a:extLst>
          </a:blip>
          <a:stretch>
            <a:fillRect/>
          </a:stretch>
        </p:blipFill>
        <p:spPr>
          <a:xfrm rot="1930514">
            <a:off x="8583608" y="1733465"/>
            <a:ext cx="553240" cy="553240"/>
          </a:xfrm>
          <a:prstGeom prst="rect">
            <a:avLst/>
          </a:prstGeom>
        </p:spPr>
      </p:pic>
      <p:pic>
        <p:nvPicPr>
          <p:cNvPr id="49" name="Graphic 48" descr="Books">
            <a:extLst>
              <a:ext uri="{FF2B5EF4-FFF2-40B4-BE49-F238E27FC236}">
                <a16:creationId xmlns:a16="http://schemas.microsoft.com/office/drawing/2014/main" id="{1A524268-F80D-4BE7-B27C-6F967AEDD319}"/>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3406511" y="1805542"/>
            <a:ext cx="543754" cy="543754"/>
          </a:xfrm>
          <a:prstGeom prst="rect">
            <a:avLst/>
          </a:prstGeom>
        </p:spPr>
      </p:pic>
      <p:pic>
        <p:nvPicPr>
          <p:cNvPr id="50" name="Graphic 49" descr="Head with gears">
            <a:extLst>
              <a:ext uri="{FF2B5EF4-FFF2-40B4-BE49-F238E27FC236}">
                <a16:creationId xmlns:a16="http://schemas.microsoft.com/office/drawing/2014/main" id="{C2B2301D-855F-4C89-AF03-EB99A8881F0E}"/>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2643715" y="1840348"/>
            <a:ext cx="452788" cy="452788"/>
          </a:xfrm>
          <a:prstGeom prst="rect">
            <a:avLst/>
          </a:prstGeom>
        </p:spPr>
      </p:pic>
      <p:sp>
        <p:nvSpPr>
          <p:cNvPr id="51" name="Arrow: Right 50">
            <a:extLst>
              <a:ext uri="{FF2B5EF4-FFF2-40B4-BE49-F238E27FC236}">
                <a16:creationId xmlns:a16="http://schemas.microsoft.com/office/drawing/2014/main" id="{446080A8-EB71-49BB-B2CE-3BA6955CC1EF}"/>
              </a:ext>
            </a:extLst>
          </p:cNvPr>
          <p:cNvSpPr/>
          <p:nvPr/>
        </p:nvSpPr>
        <p:spPr>
          <a:xfrm>
            <a:off x="3139576" y="1961923"/>
            <a:ext cx="192714" cy="5889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2" name="Arrow: Right 51">
            <a:extLst>
              <a:ext uri="{FF2B5EF4-FFF2-40B4-BE49-F238E27FC236}">
                <a16:creationId xmlns:a16="http://schemas.microsoft.com/office/drawing/2014/main" id="{C7511155-721A-4932-A236-317C6E055B21}"/>
              </a:ext>
            </a:extLst>
          </p:cNvPr>
          <p:cNvSpPr/>
          <p:nvPr/>
        </p:nvSpPr>
        <p:spPr>
          <a:xfrm rot="10800000">
            <a:off x="3121832" y="2159598"/>
            <a:ext cx="192714" cy="5888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TextBox 7">
            <a:extLst>
              <a:ext uri="{FF2B5EF4-FFF2-40B4-BE49-F238E27FC236}">
                <a16:creationId xmlns:a16="http://schemas.microsoft.com/office/drawing/2014/main" id="{1C4C89EB-8459-4822-A347-110821AB23C6}"/>
              </a:ext>
            </a:extLst>
          </p:cNvPr>
          <p:cNvSpPr txBox="1"/>
          <p:nvPr/>
        </p:nvSpPr>
        <p:spPr>
          <a:xfrm>
            <a:off x="159652" y="1807664"/>
            <a:ext cx="2324752" cy="338554"/>
          </a:xfrm>
          <a:prstGeom prst="rect">
            <a:avLst/>
          </a:prstGeom>
          <a:noFill/>
          <a:ln w="28575">
            <a:solidFill>
              <a:schemeClr val="accent2">
                <a:lumMod val="75000"/>
              </a:schemeClr>
            </a:solidFill>
          </a:ln>
        </p:spPr>
        <p:txBody>
          <a:bodyPr wrap="square" rtlCol="0" anchor="ctr">
            <a:spAutoFit/>
          </a:bodyPr>
          <a:lstStyle/>
          <a:p>
            <a:r>
              <a:rPr lang="en-US" sz="1600" b="1" dirty="0">
                <a:latin typeface="Segoe Script" panose="030B0504020000000003" pitchFamily="66" charset="0"/>
              </a:rPr>
              <a:t>Reading practice</a:t>
            </a:r>
            <a:endParaRPr lang="en-GB" sz="1200" b="1" dirty="0">
              <a:latin typeface="Segoe Script" panose="030B0504020000000003" pitchFamily="66" charset="0"/>
            </a:endParaRPr>
          </a:p>
        </p:txBody>
      </p:sp>
      <p:sp>
        <p:nvSpPr>
          <p:cNvPr id="53" name="TextBox 52">
            <a:extLst>
              <a:ext uri="{FF2B5EF4-FFF2-40B4-BE49-F238E27FC236}">
                <a16:creationId xmlns:a16="http://schemas.microsoft.com/office/drawing/2014/main" id="{D812BB99-684D-487B-B507-9D9927B56D28}"/>
              </a:ext>
            </a:extLst>
          </p:cNvPr>
          <p:cNvSpPr txBox="1"/>
          <p:nvPr/>
        </p:nvSpPr>
        <p:spPr>
          <a:xfrm>
            <a:off x="223380" y="251186"/>
            <a:ext cx="1297295" cy="1384995"/>
          </a:xfrm>
          <a:prstGeom prst="rect">
            <a:avLst/>
          </a:prstGeom>
          <a:noFill/>
          <a:ln w="28575">
            <a:solidFill>
              <a:schemeClr val="accent2">
                <a:lumMod val="75000"/>
              </a:schemeClr>
            </a:solidFill>
          </a:ln>
        </p:spPr>
        <p:txBody>
          <a:bodyPr wrap="square" rtlCol="0">
            <a:spAutoFit/>
          </a:bodyPr>
          <a:lstStyle/>
          <a:p>
            <a:r>
              <a:rPr lang="en-US" sz="1200" b="1" dirty="0">
                <a:latin typeface="Segoe Script" panose="030B0504020000000003" pitchFamily="66" charset="0"/>
              </a:rPr>
              <a:t>A Consistent Approach</a:t>
            </a:r>
          </a:p>
          <a:p>
            <a:r>
              <a:rPr lang="en-US" sz="1200" dirty="0">
                <a:latin typeface="Corbel" panose="020B0503020204020204" pitchFamily="34" charset="0"/>
              </a:rPr>
              <a:t>In EYFS and Year 1, we provide daily 25 mins phonics lesson. You will see:</a:t>
            </a:r>
            <a:endParaRPr lang="en-GB" sz="1200" dirty="0">
              <a:latin typeface="Corbel" panose="020B0503020204020204" pitchFamily="34" charset="0"/>
            </a:endParaRPr>
          </a:p>
        </p:txBody>
      </p:sp>
      <p:sp>
        <p:nvSpPr>
          <p:cNvPr id="54" name="Rectangle: Rounded Corners 53">
            <a:extLst>
              <a:ext uri="{FF2B5EF4-FFF2-40B4-BE49-F238E27FC236}">
                <a16:creationId xmlns:a16="http://schemas.microsoft.com/office/drawing/2014/main" id="{E78A93A5-3ECC-4E61-8A68-B31EA81BE00D}"/>
              </a:ext>
            </a:extLst>
          </p:cNvPr>
          <p:cNvSpPr/>
          <p:nvPr/>
        </p:nvSpPr>
        <p:spPr>
          <a:xfrm>
            <a:off x="1633633" y="249822"/>
            <a:ext cx="1578889" cy="1431564"/>
          </a:xfrm>
          <a:prstGeom prst="roundRect">
            <a:avLst/>
          </a:prstGeom>
          <a:solidFill>
            <a:schemeClr val="accent1">
              <a:lumMod val="20000"/>
              <a:lumOff val="80000"/>
            </a:schemeClr>
          </a:solidFill>
          <a:ln w="190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2">
                    <a:lumMod val="75000"/>
                  </a:schemeClr>
                </a:solidFill>
                <a:latin typeface="Corbel" panose="020B0503020204020204" pitchFamily="34" charset="0"/>
              </a:rPr>
              <a:t>Whole class sessions, following a consistent structure,  led by a trained member of staff, who explicitly models strategies and skills</a:t>
            </a:r>
          </a:p>
        </p:txBody>
      </p:sp>
      <p:sp>
        <p:nvSpPr>
          <p:cNvPr id="55" name="Rectangle: Rounded Corners 54">
            <a:extLst>
              <a:ext uri="{FF2B5EF4-FFF2-40B4-BE49-F238E27FC236}">
                <a16:creationId xmlns:a16="http://schemas.microsoft.com/office/drawing/2014/main" id="{892E8017-5D43-437B-832E-A3C7409D6A7F}"/>
              </a:ext>
            </a:extLst>
          </p:cNvPr>
          <p:cNvSpPr/>
          <p:nvPr/>
        </p:nvSpPr>
        <p:spPr>
          <a:xfrm>
            <a:off x="3325480" y="249822"/>
            <a:ext cx="1578889" cy="1431564"/>
          </a:xfrm>
          <a:prstGeom prst="roundRect">
            <a:avLst/>
          </a:prstGeom>
          <a:solidFill>
            <a:schemeClr val="accent1">
              <a:lumMod val="20000"/>
              <a:lumOff val="80000"/>
            </a:schemeClr>
          </a:solidFill>
          <a:ln w="190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00" dirty="0">
                <a:solidFill>
                  <a:schemeClr val="tx1"/>
                </a:solidFill>
                <a:latin typeface="Corbel" panose="020B0503020204020204" pitchFamily="34" charset="0"/>
              </a:rPr>
              <a:t>All teachers and TAs use the same language, routines and resources to teach children to read so that we lower children’s cognitive load.</a:t>
            </a:r>
          </a:p>
          <a:p>
            <a:pPr algn="ctr"/>
            <a:endParaRPr lang="en-US" sz="1000" dirty="0">
              <a:solidFill>
                <a:schemeClr val="tx2">
                  <a:lumMod val="75000"/>
                </a:schemeClr>
              </a:solidFill>
              <a:latin typeface="Corbel" panose="020B0503020204020204" pitchFamily="34" charset="0"/>
            </a:endParaRPr>
          </a:p>
        </p:txBody>
      </p:sp>
      <p:sp>
        <p:nvSpPr>
          <p:cNvPr id="56" name="Rectangle: Rounded Corners 55">
            <a:extLst>
              <a:ext uri="{FF2B5EF4-FFF2-40B4-BE49-F238E27FC236}">
                <a16:creationId xmlns:a16="http://schemas.microsoft.com/office/drawing/2014/main" id="{685441B6-1D7B-447B-993C-5ABE9250A467}"/>
              </a:ext>
            </a:extLst>
          </p:cNvPr>
          <p:cNvSpPr/>
          <p:nvPr/>
        </p:nvSpPr>
        <p:spPr>
          <a:xfrm>
            <a:off x="5010239" y="249823"/>
            <a:ext cx="1578889" cy="1376746"/>
          </a:xfrm>
          <a:prstGeom prst="roundRect">
            <a:avLst/>
          </a:prstGeom>
          <a:solidFill>
            <a:schemeClr val="accent1">
              <a:lumMod val="20000"/>
              <a:lumOff val="80000"/>
            </a:schemeClr>
          </a:solidFill>
          <a:ln w="190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00" dirty="0">
                <a:solidFill>
                  <a:schemeClr val="tx1"/>
                </a:solidFill>
                <a:latin typeface="Corbel" panose="020B0503020204020204" pitchFamily="34" charset="0"/>
              </a:rPr>
              <a:t>Teachers assessing pupils’ understanding of the GPCS and tricky words through engaging and interactive delivery.</a:t>
            </a:r>
          </a:p>
          <a:p>
            <a:pPr algn="ctr"/>
            <a:endParaRPr lang="en-US" sz="1000" dirty="0">
              <a:solidFill>
                <a:schemeClr val="tx2">
                  <a:lumMod val="75000"/>
                </a:schemeClr>
              </a:solidFill>
              <a:latin typeface="Corbel" panose="020B0503020204020204" pitchFamily="34" charset="0"/>
            </a:endParaRPr>
          </a:p>
        </p:txBody>
      </p:sp>
      <p:sp>
        <p:nvSpPr>
          <p:cNvPr id="57" name="Rectangle: Rounded Corners 56">
            <a:extLst>
              <a:ext uri="{FF2B5EF4-FFF2-40B4-BE49-F238E27FC236}">
                <a16:creationId xmlns:a16="http://schemas.microsoft.com/office/drawing/2014/main" id="{4C824A46-DC19-44B7-8F3F-F2579214BBC2}"/>
              </a:ext>
            </a:extLst>
          </p:cNvPr>
          <p:cNvSpPr/>
          <p:nvPr/>
        </p:nvSpPr>
        <p:spPr>
          <a:xfrm>
            <a:off x="6694998" y="249823"/>
            <a:ext cx="1578889" cy="1376746"/>
          </a:xfrm>
          <a:prstGeom prst="roundRect">
            <a:avLst/>
          </a:prstGeom>
          <a:solidFill>
            <a:schemeClr val="accent1">
              <a:lumMod val="20000"/>
              <a:lumOff val="80000"/>
            </a:schemeClr>
          </a:solidFill>
          <a:ln w="190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latin typeface="Corbel" panose="020B0503020204020204" pitchFamily="34" charset="0"/>
              </a:rPr>
              <a:t>A</a:t>
            </a:r>
            <a:r>
              <a:rPr lang="en-GB" sz="1000" dirty="0" err="1">
                <a:solidFill>
                  <a:schemeClr val="tx1"/>
                </a:solidFill>
                <a:latin typeface="Corbel" panose="020B0503020204020204" pitchFamily="34" charset="0"/>
              </a:rPr>
              <a:t>ll</a:t>
            </a:r>
            <a:r>
              <a:rPr lang="en-GB" sz="1000" dirty="0">
                <a:solidFill>
                  <a:schemeClr val="tx1"/>
                </a:solidFill>
                <a:latin typeface="Corbel" panose="020B0503020204020204" pitchFamily="34" charset="0"/>
              </a:rPr>
              <a:t> members of staff making use of high quality planning and training materials</a:t>
            </a:r>
            <a:endParaRPr lang="en-US" sz="1000" dirty="0">
              <a:solidFill>
                <a:schemeClr val="tx2">
                  <a:lumMod val="75000"/>
                </a:schemeClr>
              </a:solidFill>
              <a:latin typeface="Corbel" panose="020B0503020204020204" pitchFamily="34" charset="0"/>
            </a:endParaRPr>
          </a:p>
        </p:txBody>
      </p:sp>
      <p:sp>
        <p:nvSpPr>
          <p:cNvPr id="58" name="Rectangle: Rounded Corners 57">
            <a:extLst>
              <a:ext uri="{FF2B5EF4-FFF2-40B4-BE49-F238E27FC236}">
                <a16:creationId xmlns:a16="http://schemas.microsoft.com/office/drawing/2014/main" id="{6E77FC0A-F8CB-49F0-A17F-6469361BFE5C}"/>
              </a:ext>
            </a:extLst>
          </p:cNvPr>
          <p:cNvSpPr/>
          <p:nvPr/>
        </p:nvSpPr>
        <p:spPr>
          <a:xfrm>
            <a:off x="8395588" y="245308"/>
            <a:ext cx="1578889" cy="1376746"/>
          </a:xfrm>
          <a:prstGeom prst="roundRect">
            <a:avLst/>
          </a:prstGeom>
          <a:solidFill>
            <a:schemeClr val="accent1">
              <a:lumMod val="20000"/>
              <a:lumOff val="80000"/>
            </a:schemeClr>
          </a:solidFill>
          <a:ln w="190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latin typeface="Corbel" panose="020B0503020204020204" pitchFamily="34" charset="0"/>
              </a:rPr>
              <a:t>Opportunities throughout the day to reinforce learning</a:t>
            </a:r>
            <a:endParaRPr lang="en-US" sz="1000" dirty="0">
              <a:solidFill>
                <a:schemeClr val="tx2">
                  <a:lumMod val="75000"/>
                </a:schemeClr>
              </a:solidFill>
              <a:latin typeface="Corbel" panose="020B0503020204020204" pitchFamily="34" charset="0"/>
            </a:endParaRPr>
          </a:p>
        </p:txBody>
      </p:sp>
      <p:sp>
        <p:nvSpPr>
          <p:cNvPr id="59" name="Rectangle: Rounded Corners 58">
            <a:extLst>
              <a:ext uri="{FF2B5EF4-FFF2-40B4-BE49-F238E27FC236}">
                <a16:creationId xmlns:a16="http://schemas.microsoft.com/office/drawing/2014/main" id="{8E655D8C-3619-4F46-AB93-E6F4B8BD7FD3}"/>
              </a:ext>
            </a:extLst>
          </p:cNvPr>
          <p:cNvSpPr/>
          <p:nvPr/>
        </p:nvSpPr>
        <p:spPr>
          <a:xfrm>
            <a:off x="10096178" y="245308"/>
            <a:ext cx="1578889" cy="1376746"/>
          </a:xfrm>
          <a:prstGeom prst="roundRect">
            <a:avLst/>
          </a:prstGeom>
          <a:solidFill>
            <a:schemeClr val="accent1">
              <a:lumMod val="20000"/>
              <a:lumOff val="80000"/>
            </a:schemeClr>
          </a:solidFill>
          <a:ln w="190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latin typeface="Corbel" panose="020B0503020204020204" pitchFamily="34" charset="0"/>
              </a:rPr>
              <a:t>Little </a:t>
            </a:r>
            <a:r>
              <a:rPr lang="en-US" sz="1000" dirty="0" err="1">
                <a:solidFill>
                  <a:schemeClr val="tx1"/>
                </a:solidFill>
                <a:latin typeface="Corbel" panose="020B0503020204020204" pitchFamily="34" charset="0"/>
              </a:rPr>
              <a:t>Wandle</a:t>
            </a:r>
            <a:r>
              <a:rPr lang="en-US" sz="1000" dirty="0">
                <a:solidFill>
                  <a:schemeClr val="tx1"/>
                </a:solidFill>
                <a:latin typeface="Corbel" panose="020B0503020204020204" pitchFamily="34" charset="0"/>
              </a:rPr>
              <a:t> display materials and sound mats to support pupils in their writing</a:t>
            </a:r>
            <a:endParaRPr lang="en-US" sz="1000" dirty="0">
              <a:solidFill>
                <a:schemeClr val="tx2">
                  <a:lumMod val="75000"/>
                </a:schemeClr>
              </a:solidFill>
              <a:latin typeface="Corbel" panose="020B0503020204020204" pitchFamily="34" charset="0"/>
            </a:endParaRPr>
          </a:p>
        </p:txBody>
      </p:sp>
      <p:sp>
        <p:nvSpPr>
          <p:cNvPr id="60" name="Arrow: Right 59">
            <a:extLst>
              <a:ext uri="{FF2B5EF4-FFF2-40B4-BE49-F238E27FC236}">
                <a16:creationId xmlns:a16="http://schemas.microsoft.com/office/drawing/2014/main" id="{AFA633CB-E7FE-4CB5-8509-A75F4955834E}"/>
              </a:ext>
            </a:extLst>
          </p:cNvPr>
          <p:cNvSpPr/>
          <p:nvPr/>
        </p:nvSpPr>
        <p:spPr>
          <a:xfrm>
            <a:off x="1413970" y="1378961"/>
            <a:ext cx="439326" cy="22746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63" name="Content Placeholder 3">
            <a:extLst>
              <a:ext uri="{FF2B5EF4-FFF2-40B4-BE49-F238E27FC236}">
                <a16:creationId xmlns:a16="http://schemas.microsoft.com/office/drawing/2014/main" id="{1E96933B-35AB-4FA2-9EE7-C9B0A580F995}"/>
              </a:ext>
            </a:extLst>
          </p:cNvPr>
          <p:cNvPicPr>
            <a:picLocks noChangeAspect="1"/>
          </p:cNvPicPr>
          <p:nvPr/>
        </p:nvPicPr>
        <p:blipFill rotWithShape="1">
          <a:blip r:embed="rId15">
            <a:extLst>
              <a:ext uri="{BEBA8EAE-BF5A-486C-A8C5-ECC9F3942E4B}">
                <a14:imgProps xmlns:a14="http://schemas.microsoft.com/office/drawing/2010/main">
                  <a14:imgLayer r:embed="rId16">
                    <a14:imgEffect>
                      <a14:backgroundRemoval t="36296" b="78519" l="21094" r="45052">
                        <a14:foregroundMark x1="29688" y1="40648" x2="29688" y2="40648"/>
                        <a14:foregroundMark x1="44635" y1="64815" x2="44635" y2="64815"/>
                        <a14:foregroundMark x1="45208" y1="64074" x2="45208" y2="64074"/>
                        <a14:foregroundMark x1="21094" y1="64074" x2="21094" y2="64074"/>
                        <a14:foregroundMark x1="33385" y1="78519" x2="33385" y2="78519"/>
                        <a14:foregroundMark x1="33385" y1="36296" x2="33385" y2="36296"/>
                      </a14:backgroundRemoval>
                    </a14:imgEffect>
                  </a14:imgLayer>
                </a14:imgProps>
              </a:ext>
            </a:extLst>
          </a:blip>
          <a:srcRect l="19814" t="34610" r="52843" b="18977"/>
          <a:stretch/>
        </p:blipFill>
        <p:spPr>
          <a:xfrm>
            <a:off x="1225322" y="5204058"/>
            <a:ext cx="354548" cy="338554"/>
          </a:xfrm>
          <a:prstGeom prst="rect">
            <a:avLst/>
          </a:prstGeom>
        </p:spPr>
      </p:pic>
      <p:sp>
        <p:nvSpPr>
          <p:cNvPr id="6" name="Rectangle 5">
            <a:extLst>
              <a:ext uri="{FF2B5EF4-FFF2-40B4-BE49-F238E27FC236}">
                <a16:creationId xmlns:a16="http://schemas.microsoft.com/office/drawing/2014/main" id="{F519403B-E710-4DDF-BF28-668B883FBEE8}"/>
              </a:ext>
            </a:extLst>
          </p:cNvPr>
          <p:cNvSpPr/>
          <p:nvPr/>
        </p:nvSpPr>
        <p:spPr>
          <a:xfrm>
            <a:off x="1393381" y="900749"/>
            <a:ext cx="354548" cy="33855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64" name="Content Placeholder 3">
            <a:extLst>
              <a:ext uri="{FF2B5EF4-FFF2-40B4-BE49-F238E27FC236}">
                <a16:creationId xmlns:a16="http://schemas.microsoft.com/office/drawing/2014/main" id="{8060A81D-B152-4815-A00C-F86527CA676B}"/>
              </a:ext>
            </a:extLst>
          </p:cNvPr>
          <p:cNvPicPr>
            <a:picLocks noChangeAspect="1"/>
          </p:cNvPicPr>
          <p:nvPr/>
        </p:nvPicPr>
        <p:blipFill rotWithShape="1">
          <a:blip r:embed="rId15">
            <a:extLst>
              <a:ext uri="{BEBA8EAE-BF5A-486C-A8C5-ECC9F3942E4B}">
                <a14:imgProps xmlns:a14="http://schemas.microsoft.com/office/drawing/2010/main">
                  <a14:imgLayer r:embed="rId16">
                    <a14:imgEffect>
                      <a14:backgroundRemoval t="36296" b="78519" l="21094" r="45052">
                        <a14:foregroundMark x1="29688" y1="40648" x2="29688" y2="40648"/>
                        <a14:foregroundMark x1="44635" y1="64815" x2="44635" y2="64815"/>
                        <a14:foregroundMark x1="45208" y1="64074" x2="45208" y2="64074"/>
                        <a14:foregroundMark x1="21094" y1="64074" x2="21094" y2="64074"/>
                        <a14:foregroundMark x1="33385" y1="78519" x2="33385" y2="78519"/>
                        <a14:foregroundMark x1="33385" y1="36296" x2="33385" y2="36296"/>
                      </a14:backgroundRemoval>
                    </a14:imgEffect>
                  </a14:imgLayer>
                </a14:imgProps>
              </a:ext>
            </a:extLst>
          </a:blip>
          <a:srcRect l="19814" t="34610" r="52843" b="18977"/>
          <a:stretch/>
        </p:blipFill>
        <p:spPr>
          <a:xfrm>
            <a:off x="1402596" y="893514"/>
            <a:ext cx="354548" cy="338554"/>
          </a:xfrm>
          <a:prstGeom prst="rect">
            <a:avLst/>
          </a:prstGeom>
        </p:spPr>
      </p:pic>
    </p:spTree>
    <p:extLst>
      <p:ext uri="{BB962C8B-B14F-4D97-AF65-F5344CB8AC3E}">
        <p14:creationId xmlns:p14="http://schemas.microsoft.com/office/powerpoint/2010/main" val="118377013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425</TotalTime>
  <Words>1009</Words>
  <Application>Microsoft Office PowerPoint</Application>
  <PresentationFormat>Widescreen</PresentationFormat>
  <Paragraphs>61</Paragraphs>
  <Slides>2</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vt:i4>
      </vt:variant>
    </vt:vector>
  </HeadingPairs>
  <TitlesOfParts>
    <vt:vector size="9" baseType="lpstr">
      <vt:lpstr>Amatic SC</vt:lpstr>
      <vt:lpstr>Arial</vt:lpstr>
      <vt:lpstr>Calibri</vt:lpstr>
      <vt:lpstr>Calibri Light</vt:lpstr>
      <vt:lpstr>Corbel</vt:lpstr>
      <vt:lpstr>Segoe Script</vt:lpstr>
      <vt:lpstr>Office Theme</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Sarah Ashton</dc:creator>
  <cp:lastModifiedBy>Caroline Tout</cp:lastModifiedBy>
  <cp:revision>47</cp:revision>
  <dcterms:created xsi:type="dcterms:W3CDTF">2022-03-25T11:47:00Z</dcterms:created>
  <dcterms:modified xsi:type="dcterms:W3CDTF">2022-09-22T19:04:25Z</dcterms:modified>
</cp:coreProperties>
</file>