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4660"/>
  </p:normalViewPr>
  <p:slideViewPr>
    <p:cSldViewPr snapToGrid="0">
      <p:cViewPr varScale="1">
        <p:scale>
          <a:sx n="68" d="100"/>
          <a:sy n="68" d="100"/>
        </p:scale>
        <p:origin x="97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8E6AD-C164-4F3A-A065-91CE1404D3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0B44D2F-94DC-4698-BD06-5A2D2ADB1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96EB83-4723-4E5E-ABE1-77211C254A29}"/>
              </a:ext>
            </a:extLst>
          </p:cNvPr>
          <p:cNvSpPr>
            <a:spLocks noGrp="1"/>
          </p:cNvSpPr>
          <p:nvPr>
            <p:ph type="dt" sz="half" idx="10"/>
          </p:nvPr>
        </p:nvSpPr>
        <p:spPr/>
        <p:txBody>
          <a:bodyPr/>
          <a:lstStyle/>
          <a:p>
            <a:fld id="{DDFC3A89-8DB1-475D-816A-52ED49300796}" type="datetimeFigureOut">
              <a:rPr lang="en-GB" smtClean="0"/>
              <a:t>20/09/2022</a:t>
            </a:fld>
            <a:endParaRPr lang="en-GB"/>
          </a:p>
        </p:txBody>
      </p:sp>
      <p:sp>
        <p:nvSpPr>
          <p:cNvPr id="5" name="Footer Placeholder 4">
            <a:extLst>
              <a:ext uri="{FF2B5EF4-FFF2-40B4-BE49-F238E27FC236}">
                <a16:creationId xmlns:a16="http://schemas.microsoft.com/office/drawing/2014/main" id="{D2FCB01F-9C2B-4086-B5DD-7251D08BED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528B10-9C41-43BD-9E02-7322388E11A6}"/>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01605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7AFA3-0C1D-4352-946D-A8E23357443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F74960-7CB3-43E3-B192-4D3BCD56A7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4FC101-7CE0-4E70-BDA0-4A86DA074E6F}"/>
              </a:ext>
            </a:extLst>
          </p:cNvPr>
          <p:cNvSpPr>
            <a:spLocks noGrp="1"/>
          </p:cNvSpPr>
          <p:nvPr>
            <p:ph type="dt" sz="half" idx="10"/>
          </p:nvPr>
        </p:nvSpPr>
        <p:spPr/>
        <p:txBody>
          <a:bodyPr/>
          <a:lstStyle/>
          <a:p>
            <a:fld id="{DDFC3A89-8DB1-475D-816A-52ED49300796}" type="datetimeFigureOut">
              <a:rPr lang="en-GB" smtClean="0"/>
              <a:t>20/09/2022</a:t>
            </a:fld>
            <a:endParaRPr lang="en-GB"/>
          </a:p>
        </p:txBody>
      </p:sp>
      <p:sp>
        <p:nvSpPr>
          <p:cNvPr id="5" name="Footer Placeholder 4">
            <a:extLst>
              <a:ext uri="{FF2B5EF4-FFF2-40B4-BE49-F238E27FC236}">
                <a16:creationId xmlns:a16="http://schemas.microsoft.com/office/drawing/2014/main" id="{DF07D9F7-B512-4B1E-8640-E1EB1BF567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E14D7D-B344-451C-B4DC-65732EA64179}"/>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504559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789C8F-5A12-4A74-A344-6301154B43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3AC4C5-BF77-41F4-BDAA-9A974D2BBC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3D5B96-F095-47F7-BD6A-D0083E59B73F}"/>
              </a:ext>
            </a:extLst>
          </p:cNvPr>
          <p:cNvSpPr>
            <a:spLocks noGrp="1"/>
          </p:cNvSpPr>
          <p:nvPr>
            <p:ph type="dt" sz="half" idx="10"/>
          </p:nvPr>
        </p:nvSpPr>
        <p:spPr/>
        <p:txBody>
          <a:bodyPr/>
          <a:lstStyle/>
          <a:p>
            <a:fld id="{DDFC3A89-8DB1-475D-816A-52ED49300796}" type="datetimeFigureOut">
              <a:rPr lang="en-GB" smtClean="0"/>
              <a:t>20/09/2022</a:t>
            </a:fld>
            <a:endParaRPr lang="en-GB"/>
          </a:p>
        </p:txBody>
      </p:sp>
      <p:sp>
        <p:nvSpPr>
          <p:cNvPr id="5" name="Footer Placeholder 4">
            <a:extLst>
              <a:ext uri="{FF2B5EF4-FFF2-40B4-BE49-F238E27FC236}">
                <a16:creationId xmlns:a16="http://schemas.microsoft.com/office/drawing/2014/main" id="{2296AA04-26E6-4FE2-98FA-D3C00443AE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925DEA-837F-4C6A-97AB-EAC525732E37}"/>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53737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FA9D2-3945-425D-90C4-7849989B66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F33CD1-8A67-49B1-8E9F-AE41A4D7A5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7EF6FC-FCC0-4E7D-965B-1D0DF4AD9E15}"/>
              </a:ext>
            </a:extLst>
          </p:cNvPr>
          <p:cNvSpPr>
            <a:spLocks noGrp="1"/>
          </p:cNvSpPr>
          <p:nvPr>
            <p:ph type="dt" sz="half" idx="10"/>
          </p:nvPr>
        </p:nvSpPr>
        <p:spPr/>
        <p:txBody>
          <a:bodyPr/>
          <a:lstStyle/>
          <a:p>
            <a:fld id="{DDFC3A89-8DB1-475D-816A-52ED49300796}" type="datetimeFigureOut">
              <a:rPr lang="en-GB" smtClean="0"/>
              <a:t>20/09/2022</a:t>
            </a:fld>
            <a:endParaRPr lang="en-GB"/>
          </a:p>
        </p:txBody>
      </p:sp>
      <p:sp>
        <p:nvSpPr>
          <p:cNvPr id="5" name="Footer Placeholder 4">
            <a:extLst>
              <a:ext uri="{FF2B5EF4-FFF2-40B4-BE49-F238E27FC236}">
                <a16:creationId xmlns:a16="http://schemas.microsoft.com/office/drawing/2014/main" id="{7DFBCFC5-5F64-46E7-94A8-0B1F8D897E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7EAE8B-756D-4CBD-8B4B-1C8480B42748}"/>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36086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747A4-99A9-49CE-9DB3-BCAA54DDB1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04DFBF-8A00-4ED2-BA35-58ED2F74A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FFBD85-64E7-4E79-A99A-F141546885CE}"/>
              </a:ext>
            </a:extLst>
          </p:cNvPr>
          <p:cNvSpPr>
            <a:spLocks noGrp="1"/>
          </p:cNvSpPr>
          <p:nvPr>
            <p:ph type="dt" sz="half" idx="10"/>
          </p:nvPr>
        </p:nvSpPr>
        <p:spPr/>
        <p:txBody>
          <a:bodyPr/>
          <a:lstStyle/>
          <a:p>
            <a:fld id="{DDFC3A89-8DB1-475D-816A-52ED49300796}" type="datetimeFigureOut">
              <a:rPr lang="en-GB" smtClean="0"/>
              <a:t>20/09/2022</a:t>
            </a:fld>
            <a:endParaRPr lang="en-GB"/>
          </a:p>
        </p:txBody>
      </p:sp>
      <p:sp>
        <p:nvSpPr>
          <p:cNvPr id="5" name="Footer Placeholder 4">
            <a:extLst>
              <a:ext uri="{FF2B5EF4-FFF2-40B4-BE49-F238E27FC236}">
                <a16:creationId xmlns:a16="http://schemas.microsoft.com/office/drawing/2014/main" id="{D49A1944-56F7-47F2-A762-0B70331781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CA21DD-3628-4F9F-924B-36C05E2849CF}"/>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36170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61BE-4406-43FF-A505-7E96D21908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0AA338-EA4E-46EA-9990-5BA8C45F87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8747C2-1B6B-4D39-8D7E-EA41A0C264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FEC25D-F5DD-4FEE-9D38-23C55F65FE49}"/>
              </a:ext>
            </a:extLst>
          </p:cNvPr>
          <p:cNvSpPr>
            <a:spLocks noGrp="1"/>
          </p:cNvSpPr>
          <p:nvPr>
            <p:ph type="dt" sz="half" idx="10"/>
          </p:nvPr>
        </p:nvSpPr>
        <p:spPr/>
        <p:txBody>
          <a:bodyPr/>
          <a:lstStyle/>
          <a:p>
            <a:fld id="{DDFC3A89-8DB1-475D-816A-52ED49300796}" type="datetimeFigureOut">
              <a:rPr lang="en-GB" smtClean="0"/>
              <a:t>20/09/2022</a:t>
            </a:fld>
            <a:endParaRPr lang="en-GB"/>
          </a:p>
        </p:txBody>
      </p:sp>
      <p:sp>
        <p:nvSpPr>
          <p:cNvPr id="6" name="Footer Placeholder 5">
            <a:extLst>
              <a:ext uri="{FF2B5EF4-FFF2-40B4-BE49-F238E27FC236}">
                <a16:creationId xmlns:a16="http://schemas.microsoft.com/office/drawing/2014/main" id="{A1ADF531-D089-4E45-AF60-7198D51E7C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2AEC61-018D-44E2-B9BB-CDB14A07F30E}"/>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110540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722D-5E63-4A94-BA6E-5EE9494AB6D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4066A0-3F96-4B49-968E-E15804FDC4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8E649F-ADF1-48B8-BCA6-280356C951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8BC90D-97BD-43B5-840F-FC16947FFC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654389-A675-4C97-8021-88C4DA2900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94C3BC0-5DFC-4DB2-8DF3-2049720C5C7B}"/>
              </a:ext>
            </a:extLst>
          </p:cNvPr>
          <p:cNvSpPr>
            <a:spLocks noGrp="1"/>
          </p:cNvSpPr>
          <p:nvPr>
            <p:ph type="dt" sz="half" idx="10"/>
          </p:nvPr>
        </p:nvSpPr>
        <p:spPr/>
        <p:txBody>
          <a:bodyPr/>
          <a:lstStyle/>
          <a:p>
            <a:fld id="{DDFC3A89-8DB1-475D-816A-52ED49300796}" type="datetimeFigureOut">
              <a:rPr lang="en-GB" smtClean="0"/>
              <a:t>20/09/2022</a:t>
            </a:fld>
            <a:endParaRPr lang="en-GB"/>
          </a:p>
        </p:txBody>
      </p:sp>
      <p:sp>
        <p:nvSpPr>
          <p:cNvPr id="8" name="Footer Placeholder 7">
            <a:extLst>
              <a:ext uri="{FF2B5EF4-FFF2-40B4-BE49-F238E27FC236}">
                <a16:creationId xmlns:a16="http://schemas.microsoft.com/office/drawing/2014/main" id="{D4D21A3F-10B6-4A4C-AA3D-53AB0DF49F1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E0480F0-55DF-47EC-9CCA-2F8E79A304B5}"/>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157470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828B5-1F4F-41F7-8C48-797D638359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A39366-B0C7-4E7B-9245-C6333EE325E5}"/>
              </a:ext>
            </a:extLst>
          </p:cNvPr>
          <p:cNvSpPr>
            <a:spLocks noGrp="1"/>
          </p:cNvSpPr>
          <p:nvPr>
            <p:ph type="dt" sz="half" idx="10"/>
          </p:nvPr>
        </p:nvSpPr>
        <p:spPr/>
        <p:txBody>
          <a:bodyPr/>
          <a:lstStyle/>
          <a:p>
            <a:fld id="{DDFC3A89-8DB1-475D-816A-52ED49300796}" type="datetimeFigureOut">
              <a:rPr lang="en-GB" smtClean="0"/>
              <a:t>20/09/2022</a:t>
            </a:fld>
            <a:endParaRPr lang="en-GB"/>
          </a:p>
        </p:txBody>
      </p:sp>
      <p:sp>
        <p:nvSpPr>
          <p:cNvPr id="4" name="Footer Placeholder 3">
            <a:extLst>
              <a:ext uri="{FF2B5EF4-FFF2-40B4-BE49-F238E27FC236}">
                <a16:creationId xmlns:a16="http://schemas.microsoft.com/office/drawing/2014/main" id="{16116AE1-36D2-4453-964F-F67FC98760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C64BC0-7F94-4DEE-AB81-A013EFD90DB0}"/>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952953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F8E307-91C9-4C3F-9808-F203C835DD42}"/>
              </a:ext>
            </a:extLst>
          </p:cNvPr>
          <p:cNvSpPr>
            <a:spLocks noGrp="1"/>
          </p:cNvSpPr>
          <p:nvPr>
            <p:ph type="dt" sz="half" idx="10"/>
          </p:nvPr>
        </p:nvSpPr>
        <p:spPr/>
        <p:txBody>
          <a:bodyPr/>
          <a:lstStyle/>
          <a:p>
            <a:fld id="{DDFC3A89-8DB1-475D-816A-52ED49300796}" type="datetimeFigureOut">
              <a:rPr lang="en-GB" smtClean="0"/>
              <a:t>20/09/2022</a:t>
            </a:fld>
            <a:endParaRPr lang="en-GB"/>
          </a:p>
        </p:txBody>
      </p:sp>
      <p:sp>
        <p:nvSpPr>
          <p:cNvPr id="3" name="Footer Placeholder 2">
            <a:extLst>
              <a:ext uri="{FF2B5EF4-FFF2-40B4-BE49-F238E27FC236}">
                <a16:creationId xmlns:a16="http://schemas.microsoft.com/office/drawing/2014/main" id="{F697C94D-85AE-4D6C-AD9A-73898386E2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46F748-99B9-4C11-8F9F-B108E7561764}"/>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345133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497D6-366F-41D0-9095-94672D268D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D8A857-AC5A-434E-8CB1-F66C7D0A74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538219-930A-4237-B47F-6C17CD4E2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003AE3-FBDD-4B5D-B2C1-C90F264F6CEE}"/>
              </a:ext>
            </a:extLst>
          </p:cNvPr>
          <p:cNvSpPr>
            <a:spLocks noGrp="1"/>
          </p:cNvSpPr>
          <p:nvPr>
            <p:ph type="dt" sz="half" idx="10"/>
          </p:nvPr>
        </p:nvSpPr>
        <p:spPr/>
        <p:txBody>
          <a:bodyPr/>
          <a:lstStyle/>
          <a:p>
            <a:fld id="{DDFC3A89-8DB1-475D-816A-52ED49300796}" type="datetimeFigureOut">
              <a:rPr lang="en-GB" smtClean="0"/>
              <a:t>20/09/2022</a:t>
            </a:fld>
            <a:endParaRPr lang="en-GB"/>
          </a:p>
        </p:txBody>
      </p:sp>
      <p:sp>
        <p:nvSpPr>
          <p:cNvPr id="6" name="Footer Placeholder 5">
            <a:extLst>
              <a:ext uri="{FF2B5EF4-FFF2-40B4-BE49-F238E27FC236}">
                <a16:creationId xmlns:a16="http://schemas.microsoft.com/office/drawing/2014/main" id="{AA37DCD1-6402-4128-B559-AD9B989B04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349033-12CF-420C-B3B0-B4BB39777EBB}"/>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125806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9B5FB-8E3B-4A60-9C80-87B96EB75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5E8023D-6122-45A8-A2B5-E70A35AF1A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B87321-CA98-48E8-BDE0-749C12C6A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FF90BD-B791-46FA-A9C6-73DDB4CDCCD6}"/>
              </a:ext>
            </a:extLst>
          </p:cNvPr>
          <p:cNvSpPr>
            <a:spLocks noGrp="1"/>
          </p:cNvSpPr>
          <p:nvPr>
            <p:ph type="dt" sz="half" idx="10"/>
          </p:nvPr>
        </p:nvSpPr>
        <p:spPr/>
        <p:txBody>
          <a:bodyPr/>
          <a:lstStyle/>
          <a:p>
            <a:fld id="{DDFC3A89-8DB1-475D-816A-52ED49300796}" type="datetimeFigureOut">
              <a:rPr lang="en-GB" smtClean="0"/>
              <a:t>20/09/2022</a:t>
            </a:fld>
            <a:endParaRPr lang="en-GB"/>
          </a:p>
        </p:txBody>
      </p:sp>
      <p:sp>
        <p:nvSpPr>
          <p:cNvPr id="6" name="Footer Placeholder 5">
            <a:extLst>
              <a:ext uri="{FF2B5EF4-FFF2-40B4-BE49-F238E27FC236}">
                <a16:creationId xmlns:a16="http://schemas.microsoft.com/office/drawing/2014/main" id="{347A0B48-094D-42EC-9E25-139E8788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576716-37B6-42E6-9235-359ADC9FED46}"/>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3397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5FEDDF-905F-4433-B4A0-58854A583E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F5D3EF-8F87-49E1-9090-AC37F634A4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7CF7B7-E6A0-4DB1-9DEB-392855A54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C3A89-8DB1-475D-816A-52ED49300796}" type="datetimeFigureOut">
              <a:rPr lang="en-GB" smtClean="0"/>
              <a:t>20/09/2022</a:t>
            </a:fld>
            <a:endParaRPr lang="en-GB"/>
          </a:p>
        </p:txBody>
      </p:sp>
      <p:sp>
        <p:nvSpPr>
          <p:cNvPr id="5" name="Footer Placeholder 4">
            <a:extLst>
              <a:ext uri="{FF2B5EF4-FFF2-40B4-BE49-F238E27FC236}">
                <a16:creationId xmlns:a16="http://schemas.microsoft.com/office/drawing/2014/main" id="{0463EC1B-E63E-44F6-B7CD-7D518BCF30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3471735-B564-48E8-9F1F-D0FD46F586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48E37-B351-4D80-9C1F-BA1688A512E2}" type="slidenum">
              <a:rPr lang="en-GB" smtClean="0"/>
              <a:t>‹#›</a:t>
            </a:fld>
            <a:endParaRPr lang="en-GB"/>
          </a:p>
        </p:txBody>
      </p:sp>
    </p:spTree>
    <p:extLst>
      <p:ext uri="{BB962C8B-B14F-4D97-AF65-F5344CB8AC3E}">
        <p14:creationId xmlns:p14="http://schemas.microsoft.com/office/powerpoint/2010/main" val="2682831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sv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21.svg"/><Relationship Id="rId2" Type="http://schemas.openxmlformats.org/officeDocument/2006/relationships/image" Target="../media/image3.png"/><Relationship Id="rId16"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Bullseye">
            <a:extLst>
              <a:ext uri="{FF2B5EF4-FFF2-40B4-BE49-F238E27FC236}">
                <a16:creationId xmlns:a16="http://schemas.microsoft.com/office/drawing/2014/main" id="{11BA0663-D2F8-4E78-B832-924C235FC1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105" y="682061"/>
            <a:ext cx="483781" cy="483781"/>
          </a:xfrm>
          <a:prstGeom prst="rect">
            <a:avLst/>
          </a:prstGeom>
        </p:spPr>
      </p:pic>
      <p:sp>
        <p:nvSpPr>
          <p:cNvPr id="6" name="Flowchart: Terminator 5">
            <a:extLst>
              <a:ext uri="{FF2B5EF4-FFF2-40B4-BE49-F238E27FC236}">
                <a16:creationId xmlns:a16="http://schemas.microsoft.com/office/drawing/2014/main" id="{DB2B1BB5-4980-44A9-8316-0E2EA62BD6C6}"/>
              </a:ext>
            </a:extLst>
          </p:cNvPr>
          <p:cNvSpPr/>
          <p:nvPr/>
        </p:nvSpPr>
        <p:spPr>
          <a:xfrm>
            <a:off x="93163" y="120502"/>
            <a:ext cx="2074863" cy="457200"/>
          </a:xfrm>
          <a:prstGeom prst="flowChartTermina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2">
            <a:extLst>
              <a:ext uri="{FF2B5EF4-FFF2-40B4-BE49-F238E27FC236}">
                <a16:creationId xmlns:a16="http://schemas.microsoft.com/office/drawing/2014/main" id="{05E64115-581E-4B78-A895-360902004A22}"/>
              </a:ext>
            </a:extLst>
          </p:cNvPr>
          <p:cNvSpPr txBox="1">
            <a:spLocks noChangeArrowheads="1"/>
          </p:cNvSpPr>
          <p:nvPr/>
        </p:nvSpPr>
        <p:spPr bwMode="auto">
          <a:xfrm>
            <a:off x="93163" y="120502"/>
            <a:ext cx="2074863" cy="3484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matic SC" pitchFamily="2" charset="0"/>
              </a:rPr>
              <a:t>SUBJECT OVERVIEW</a:t>
            </a:r>
            <a:endParaRPr kumimoji="0" lang="en-US" altLang="en-US" sz="2400" b="1" i="0" u="none" strike="noStrike" cap="none" normalizeH="0" baseline="0" dirty="0">
              <a:ln>
                <a:noFill/>
              </a:ln>
              <a:solidFill>
                <a:schemeClr val="tx1"/>
              </a:solidFill>
              <a:effectLst/>
              <a:latin typeface="Amatic SC" pitchFamily="2" charset="0"/>
            </a:endParaRPr>
          </a:p>
        </p:txBody>
      </p:sp>
      <p:sp>
        <p:nvSpPr>
          <p:cNvPr id="8" name="TextBox 7">
            <a:extLst>
              <a:ext uri="{FF2B5EF4-FFF2-40B4-BE49-F238E27FC236}">
                <a16:creationId xmlns:a16="http://schemas.microsoft.com/office/drawing/2014/main" id="{9B28546E-B9E4-463B-B90C-7EE702537447}"/>
              </a:ext>
            </a:extLst>
          </p:cNvPr>
          <p:cNvSpPr txBox="1"/>
          <p:nvPr/>
        </p:nvSpPr>
        <p:spPr>
          <a:xfrm>
            <a:off x="1762691" y="739747"/>
            <a:ext cx="3658309" cy="338554"/>
          </a:xfrm>
          <a:prstGeom prst="rect">
            <a:avLst/>
          </a:prstGeom>
          <a:noFill/>
        </p:spPr>
        <p:txBody>
          <a:bodyPr wrap="square" rtlCol="0">
            <a:spAutoFit/>
          </a:bodyPr>
          <a:lstStyle/>
          <a:p>
            <a:r>
              <a:rPr lang="en-US" sz="1600" b="1" dirty="0">
                <a:latin typeface="Segoe Script" panose="030B0504020000000003" pitchFamily="66" charset="0"/>
              </a:rPr>
              <a:t>Intent:</a:t>
            </a:r>
            <a:r>
              <a:rPr lang="en-US" sz="1600" dirty="0">
                <a:latin typeface="Segoe Script" panose="030B0504020000000003" pitchFamily="66" charset="0"/>
              </a:rPr>
              <a:t> </a:t>
            </a:r>
            <a:r>
              <a:rPr lang="en-US" sz="1200" b="1" dirty="0">
                <a:latin typeface="Segoe Script" panose="030B0504020000000003" pitchFamily="66" charset="0"/>
              </a:rPr>
              <a:t>We aim to… </a:t>
            </a:r>
            <a:endParaRPr lang="en-GB" sz="1200" b="1" dirty="0">
              <a:latin typeface="Segoe Script" panose="030B0504020000000003" pitchFamily="66" charset="0"/>
            </a:endParaRPr>
          </a:p>
        </p:txBody>
      </p:sp>
      <p:sp>
        <p:nvSpPr>
          <p:cNvPr id="11" name="TextBox 10">
            <a:extLst>
              <a:ext uri="{FF2B5EF4-FFF2-40B4-BE49-F238E27FC236}">
                <a16:creationId xmlns:a16="http://schemas.microsoft.com/office/drawing/2014/main" id="{C1C767C8-A64E-4317-803E-431C19124925}"/>
              </a:ext>
            </a:extLst>
          </p:cNvPr>
          <p:cNvSpPr txBox="1"/>
          <p:nvPr/>
        </p:nvSpPr>
        <p:spPr>
          <a:xfrm>
            <a:off x="2215116" y="159077"/>
            <a:ext cx="2275368" cy="461665"/>
          </a:xfrm>
          <a:prstGeom prst="rect">
            <a:avLst/>
          </a:prstGeom>
          <a:noFill/>
        </p:spPr>
        <p:txBody>
          <a:bodyPr wrap="square" rtlCol="0">
            <a:spAutoFit/>
          </a:bodyPr>
          <a:lstStyle/>
          <a:p>
            <a:r>
              <a:rPr lang="en-US" sz="2400" b="1" dirty="0">
                <a:latin typeface="Segoe Script" panose="030B0504020000000003" pitchFamily="66" charset="0"/>
              </a:rPr>
              <a:t>Reading </a:t>
            </a:r>
            <a:endParaRPr lang="en-GB" sz="2400" b="1" dirty="0">
              <a:latin typeface="Segoe Script" panose="030B0504020000000003" pitchFamily="66" charset="0"/>
            </a:endParaRPr>
          </a:p>
        </p:txBody>
      </p:sp>
      <p:sp>
        <p:nvSpPr>
          <p:cNvPr id="12" name="Rectangle: Rounded Corners 11">
            <a:extLst>
              <a:ext uri="{FF2B5EF4-FFF2-40B4-BE49-F238E27FC236}">
                <a16:creationId xmlns:a16="http://schemas.microsoft.com/office/drawing/2014/main" id="{CCBEBA63-F685-4F70-B2AF-8D25564482D5}"/>
              </a:ext>
            </a:extLst>
          </p:cNvPr>
          <p:cNvSpPr/>
          <p:nvPr/>
        </p:nvSpPr>
        <p:spPr>
          <a:xfrm>
            <a:off x="229663" y="1454595"/>
            <a:ext cx="1928037" cy="1035684"/>
          </a:xfrm>
          <a:prstGeom prst="roundRect">
            <a:avLst/>
          </a:prstGeom>
          <a:solidFill>
            <a:schemeClr val="accent4">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make links to other subjects so that pupils are immersed in fiction and non-fiction which supports and enhances their learning;</a:t>
            </a:r>
            <a:endParaRPr lang="en-GB" sz="1000" dirty="0">
              <a:solidFill>
                <a:schemeClr val="tx2">
                  <a:lumMod val="75000"/>
                </a:schemeClr>
              </a:solidFill>
            </a:endParaRPr>
          </a:p>
        </p:txBody>
      </p:sp>
      <p:sp>
        <p:nvSpPr>
          <p:cNvPr id="13" name="Rectangle: Rounded Corners 12">
            <a:extLst>
              <a:ext uri="{FF2B5EF4-FFF2-40B4-BE49-F238E27FC236}">
                <a16:creationId xmlns:a16="http://schemas.microsoft.com/office/drawing/2014/main" id="{C25A3B03-2D96-46C7-9FAC-D3A9B489E2A1}"/>
              </a:ext>
            </a:extLst>
          </p:cNvPr>
          <p:cNvSpPr/>
          <p:nvPr/>
        </p:nvSpPr>
        <p:spPr>
          <a:xfrm>
            <a:off x="4448240" y="1405377"/>
            <a:ext cx="1928037" cy="1064817"/>
          </a:xfrm>
          <a:prstGeom prst="roundRect">
            <a:avLst/>
          </a:prstGeom>
          <a:solidFill>
            <a:schemeClr val="accent4">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ensure that explicit teaching of reading skills supports pupils in making sense of texts across the curriculum;</a:t>
            </a:r>
            <a:endParaRPr lang="en-GB" sz="1000" dirty="0">
              <a:solidFill>
                <a:schemeClr val="tx2">
                  <a:lumMod val="75000"/>
                </a:schemeClr>
              </a:solidFill>
              <a:latin typeface="Corbel" panose="020B0503020204020204" pitchFamily="34" charset="0"/>
            </a:endParaRPr>
          </a:p>
        </p:txBody>
      </p:sp>
      <p:sp>
        <p:nvSpPr>
          <p:cNvPr id="14" name="Rectangle: Rounded Corners 13">
            <a:extLst>
              <a:ext uri="{FF2B5EF4-FFF2-40B4-BE49-F238E27FC236}">
                <a16:creationId xmlns:a16="http://schemas.microsoft.com/office/drawing/2014/main" id="{58F60B36-44EA-4243-8DBB-B88455CB1643}"/>
              </a:ext>
            </a:extLst>
          </p:cNvPr>
          <p:cNvSpPr/>
          <p:nvPr/>
        </p:nvSpPr>
        <p:spPr>
          <a:xfrm>
            <a:off x="2303005" y="1454593"/>
            <a:ext cx="1928037" cy="1035683"/>
          </a:xfrm>
          <a:prstGeom prst="roundRect">
            <a:avLst/>
          </a:prstGeom>
          <a:solidFill>
            <a:schemeClr val="accent4">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ensure that pupils are exposed to a range of texts which means they become fluent and accurate in reading across a variety of genres and styles;</a:t>
            </a:r>
            <a:endParaRPr lang="en-GB" sz="1000" dirty="0">
              <a:solidFill>
                <a:schemeClr val="tx2">
                  <a:lumMod val="75000"/>
                </a:schemeClr>
              </a:solidFill>
              <a:latin typeface="Corbel" panose="020B0503020204020204" pitchFamily="34" charset="0"/>
            </a:endParaRPr>
          </a:p>
        </p:txBody>
      </p:sp>
      <p:sp>
        <p:nvSpPr>
          <p:cNvPr id="15" name="TextBox 14">
            <a:extLst>
              <a:ext uri="{FF2B5EF4-FFF2-40B4-BE49-F238E27FC236}">
                <a16:creationId xmlns:a16="http://schemas.microsoft.com/office/drawing/2014/main" id="{F206A45A-A62E-45A6-81FD-81394AB218E8}"/>
              </a:ext>
            </a:extLst>
          </p:cNvPr>
          <p:cNvSpPr txBox="1"/>
          <p:nvPr/>
        </p:nvSpPr>
        <p:spPr>
          <a:xfrm>
            <a:off x="3785190" y="99292"/>
            <a:ext cx="7286068" cy="861774"/>
          </a:xfrm>
          <a:prstGeom prst="rect">
            <a:avLst/>
          </a:prstGeom>
          <a:noFill/>
        </p:spPr>
        <p:txBody>
          <a:bodyPr wrap="square" rtlCol="0">
            <a:spAutoFit/>
          </a:bodyPr>
          <a:lstStyle/>
          <a:p>
            <a:r>
              <a:rPr lang="en-US" sz="1600" b="1" dirty="0">
                <a:latin typeface="Amatic SC" pitchFamily="2" charset="0"/>
              </a:rPr>
              <a:t>At</a:t>
            </a:r>
            <a:r>
              <a:rPr lang="en-US" b="1" dirty="0">
                <a:latin typeface="Amatic SC" pitchFamily="2" charset="0"/>
              </a:rPr>
              <a:t> </a:t>
            </a:r>
            <a:r>
              <a:rPr lang="en-US" sz="1600" b="1" dirty="0" err="1">
                <a:latin typeface="Amatic SC" pitchFamily="2" charset="0"/>
              </a:rPr>
              <a:t>Dilton</a:t>
            </a:r>
            <a:r>
              <a:rPr lang="en-US" sz="1600" b="1">
                <a:latin typeface="Amatic SC" pitchFamily="2" charset="0"/>
              </a:rPr>
              <a:t> Marsh CEVC </a:t>
            </a:r>
            <a:r>
              <a:rPr lang="en-US" sz="1600" b="1" dirty="0">
                <a:latin typeface="Amatic SC" pitchFamily="2" charset="0"/>
              </a:rPr>
              <a:t>School, we believe that reading is central to accessing the whole curriculum and that reading for pleasure and knowledge can </a:t>
            </a:r>
            <a:r>
              <a:rPr lang="en-GB" sz="1600" b="1" dirty="0"/>
              <a:t>not only enhance learning, but support the development of children’s emotional literacy.</a:t>
            </a:r>
            <a:endParaRPr lang="en-GB" b="1" dirty="0">
              <a:latin typeface="Amatic SC" pitchFamily="2" charset="0"/>
            </a:endParaRPr>
          </a:p>
        </p:txBody>
      </p:sp>
      <p:sp>
        <p:nvSpPr>
          <p:cNvPr id="18" name="Rectangle: Rounded Corners 17">
            <a:extLst>
              <a:ext uri="{FF2B5EF4-FFF2-40B4-BE49-F238E27FC236}">
                <a16:creationId xmlns:a16="http://schemas.microsoft.com/office/drawing/2014/main" id="{D8C9E9D1-6C4D-4E1D-B068-110868DBF0DF}"/>
              </a:ext>
            </a:extLst>
          </p:cNvPr>
          <p:cNvSpPr/>
          <p:nvPr/>
        </p:nvSpPr>
        <p:spPr>
          <a:xfrm>
            <a:off x="6617282" y="1413806"/>
            <a:ext cx="1928037" cy="1064817"/>
          </a:xfrm>
          <a:prstGeom prst="roundRect">
            <a:avLst/>
          </a:prstGeom>
          <a:solidFill>
            <a:schemeClr val="accent4">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promote reading for pleasure by providing a range of opportunities and exposure to quality texts;</a:t>
            </a:r>
            <a:endParaRPr lang="en-GB" sz="1000" dirty="0">
              <a:solidFill>
                <a:schemeClr val="tx2">
                  <a:lumMod val="75000"/>
                </a:schemeClr>
              </a:solidFill>
              <a:latin typeface="Corbel" panose="020B0503020204020204" pitchFamily="34" charset="0"/>
            </a:endParaRPr>
          </a:p>
        </p:txBody>
      </p:sp>
      <p:sp>
        <p:nvSpPr>
          <p:cNvPr id="19" name="Rectangle: Rounded Corners 18">
            <a:extLst>
              <a:ext uri="{FF2B5EF4-FFF2-40B4-BE49-F238E27FC236}">
                <a16:creationId xmlns:a16="http://schemas.microsoft.com/office/drawing/2014/main" id="{2D028A4E-8BB9-4FDA-979D-23F9981BA19B}"/>
              </a:ext>
            </a:extLst>
          </p:cNvPr>
          <p:cNvSpPr/>
          <p:nvPr/>
        </p:nvSpPr>
        <p:spPr>
          <a:xfrm>
            <a:off x="8777528" y="1406952"/>
            <a:ext cx="1928037" cy="1064817"/>
          </a:xfrm>
          <a:prstGeom prst="roundRect">
            <a:avLst/>
          </a:prstGeom>
          <a:solidFill>
            <a:schemeClr val="accent4">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develop a consistent approach to teaching reading so that by the time children leave us, they read confidently for meaning and regularly enjoy reading for pleasure;</a:t>
            </a:r>
            <a:endParaRPr lang="en-GB" sz="1000" dirty="0">
              <a:solidFill>
                <a:schemeClr val="tx2">
                  <a:lumMod val="75000"/>
                </a:schemeClr>
              </a:solidFill>
              <a:latin typeface="Corbel" panose="020B0503020204020204" pitchFamily="34" charset="0"/>
            </a:endParaRPr>
          </a:p>
        </p:txBody>
      </p:sp>
      <p:sp>
        <p:nvSpPr>
          <p:cNvPr id="20" name="Flowchart: Terminator 19">
            <a:extLst>
              <a:ext uri="{FF2B5EF4-FFF2-40B4-BE49-F238E27FC236}">
                <a16:creationId xmlns:a16="http://schemas.microsoft.com/office/drawing/2014/main" id="{9086209A-DF78-466C-999B-F7FB7610152D}"/>
              </a:ext>
            </a:extLst>
          </p:cNvPr>
          <p:cNvSpPr/>
          <p:nvPr/>
        </p:nvSpPr>
        <p:spPr>
          <a:xfrm>
            <a:off x="2094613" y="1930164"/>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lowchart: Terminator 20">
            <a:extLst>
              <a:ext uri="{FF2B5EF4-FFF2-40B4-BE49-F238E27FC236}">
                <a16:creationId xmlns:a16="http://schemas.microsoft.com/office/drawing/2014/main" id="{15F68854-5FFC-4F5F-A052-E49794CF53FF}"/>
              </a:ext>
            </a:extLst>
          </p:cNvPr>
          <p:cNvSpPr/>
          <p:nvPr/>
        </p:nvSpPr>
        <p:spPr>
          <a:xfrm>
            <a:off x="4216031" y="1921932"/>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lowchart: Terminator 21">
            <a:extLst>
              <a:ext uri="{FF2B5EF4-FFF2-40B4-BE49-F238E27FC236}">
                <a16:creationId xmlns:a16="http://schemas.microsoft.com/office/drawing/2014/main" id="{B79B8C52-695F-4C6B-9989-B726379EAD7B}"/>
              </a:ext>
            </a:extLst>
          </p:cNvPr>
          <p:cNvSpPr/>
          <p:nvPr/>
        </p:nvSpPr>
        <p:spPr>
          <a:xfrm>
            <a:off x="6376277" y="1914120"/>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lowchart: Terminator 22">
            <a:extLst>
              <a:ext uri="{FF2B5EF4-FFF2-40B4-BE49-F238E27FC236}">
                <a16:creationId xmlns:a16="http://schemas.microsoft.com/office/drawing/2014/main" id="{E25A5438-BB06-4D86-A510-873301F896FB}"/>
              </a:ext>
            </a:extLst>
          </p:cNvPr>
          <p:cNvSpPr/>
          <p:nvPr/>
        </p:nvSpPr>
        <p:spPr>
          <a:xfrm>
            <a:off x="8545319" y="1898070"/>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Graphic 24" descr="Hourglass">
            <a:extLst>
              <a:ext uri="{FF2B5EF4-FFF2-40B4-BE49-F238E27FC236}">
                <a16:creationId xmlns:a16="http://schemas.microsoft.com/office/drawing/2014/main" id="{CB2D0ABA-85B7-4C17-819D-966995BDDCD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4389" y="1030746"/>
            <a:ext cx="348155" cy="348155"/>
          </a:xfrm>
          <a:prstGeom prst="rect">
            <a:avLst/>
          </a:prstGeom>
        </p:spPr>
      </p:pic>
      <p:pic>
        <p:nvPicPr>
          <p:cNvPr id="27" name="Graphic 26" descr="Mountains">
            <a:extLst>
              <a:ext uri="{FF2B5EF4-FFF2-40B4-BE49-F238E27FC236}">
                <a16:creationId xmlns:a16="http://schemas.microsoft.com/office/drawing/2014/main" id="{2331DEB3-0064-42F0-9290-A180906266E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20742" y="994018"/>
            <a:ext cx="419471" cy="419471"/>
          </a:xfrm>
          <a:prstGeom prst="rect">
            <a:avLst/>
          </a:prstGeom>
        </p:spPr>
      </p:pic>
      <p:pic>
        <p:nvPicPr>
          <p:cNvPr id="30" name="Graphic 29" descr="Books">
            <a:extLst>
              <a:ext uri="{FF2B5EF4-FFF2-40B4-BE49-F238E27FC236}">
                <a16:creationId xmlns:a16="http://schemas.microsoft.com/office/drawing/2014/main" id="{4F224C5E-1424-4E81-B99B-4857181A307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283275" y="1020519"/>
            <a:ext cx="457200" cy="457200"/>
          </a:xfrm>
          <a:prstGeom prst="rect">
            <a:avLst/>
          </a:prstGeom>
        </p:spPr>
      </p:pic>
      <p:pic>
        <p:nvPicPr>
          <p:cNvPr id="31" name="Graphic 30" descr="Books">
            <a:extLst>
              <a:ext uri="{FF2B5EF4-FFF2-40B4-BE49-F238E27FC236}">
                <a16:creationId xmlns:a16="http://schemas.microsoft.com/office/drawing/2014/main" id="{2175876B-2BA7-4351-86BE-C962F360FA9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43717" y="1006147"/>
            <a:ext cx="457200" cy="457200"/>
          </a:xfrm>
          <a:prstGeom prst="rect">
            <a:avLst/>
          </a:prstGeom>
        </p:spPr>
      </p:pic>
      <p:pic>
        <p:nvPicPr>
          <p:cNvPr id="33" name="Graphic 32" descr="Lightbulb and gear">
            <a:extLst>
              <a:ext uri="{FF2B5EF4-FFF2-40B4-BE49-F238E27FC236}">
                <a16:creationId xmlns:a16="http://schemas.microsoft.com/office/drawing/2014/main" id="{8962CCFC-AE23-4970-95B4-2CB6F456D5B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183658" y="895579"/>
            <a:ext cx="457200" cy="457200"/>
          </a:xfrm>
          <a:prstGeom prst="rect">
            <a:avLst/>
          </a:prstGeom>
        </p:spPr>
      </p:pic>
      <p:pic>
        <p:nvPicPr>
          <p:cNvPr id="35" name="Graphic 34" descr="Heart">
            <a:extLst>
              <a:ext uri="{FF2B5EF4-FFF2-40B4-BE49-F238E27FC236}">
                <a16:creationId xmlns:a16="http://schemas.microsoft.com/office/drawing/2014/main" id="{83A7AF74-43EA-422A-BD6E-3EF4C64F850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342130" y="895579"/>
            <a:ext cx="457200" cy="457200"/>
          </a:xfrm>
          <a:prstGeom prst="rect">
            <a:avLst/>
          </a:prstGeom>
        </p:spPr>
      </p:pic>
      <p:pic>
        <p:nvPicPr>
          <p:cNvPr id="37" name="Graphic 36" descr="Arrow Rotate right">
            <a:extLst>
              <a:ext uri="{FF2B5EF4-FFF2-40B4-BE49-F238E27FC236}">
                <a16:creationId xmlns:a16="http://schemas.microsoft.com/office/drawing/2014/main" id="{51675CF8-9E83-4C55-9E63-6D25A14964D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491597" flipV="1">
            <a:off x="9026171" y="799234"/>
            <a:ext cx="581577" cy="581577"/>
          </a:xfrm>
          <a:prstGeom prst="rect">
            <a:avLst/>
          </a:prstGeom>
        </p:spPr>
      </p:pic>
      <p:pic>
        <p:nvPicPr>
          <p:cNvPr id="41" name="Graphic 40" descr="Signal">
            <a:extLst>
              <a:ext uri="{FF2B5EF4-FFF2-40B4-BE49-F238E27FC236}">
                <a16:creationId xmlns:a16="http://schemas.microsoft.com/office/drawing/2014/main" id="{E7E9A530-EA92-404A-830D-ACC408A5EDFA}"/>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531682" y="778252"/>
            <a:ext cx="602900" cy="602900"/>
          </a:xfrm>
          <a:prstGeom prst="rect">
            <a:avLst/>
          </a:prstGeom>
        </p:spPr>
      </p:pic>
      <p:pic>
        <p:nvPicPr>
          <p:cNvPr id="42" name="Picture 41">
            <a:extLst>
              <a:ext uri="{FF2B5EF4-FFF2-40B4-BE49-F238E27FC236}">
                <a16:creationId xmlns:a16="http://schemas.microsoft.com/office/drawing/2014/main" id="{740A51CC-7425-4BE4-AF06-AE964998F329}"/>
              </a:ext>
            </a:extLst>
          </p:cNvPr>
          <p:cNvPicPr>
            <a:picLocks noChangeAspect="1"/>
          </p:cNvPicPr>
          <p:nvPr/>
        </p:nvPicPr>
        <p:blipFill>
          <a:blip r:embed="rId18"/>
          <a:stretch>
            <a:fillRect/>
          </a:stretch>
        </p:blipFill>
        <p:spPr>
          <a:xfrm>
            <a:off x="11133181" y="120502"/>
            <a:ext cx="743911" cy="659601"/>
          </a:xfrm>
          <a:prstGeom prst="rect">
            <a:avLst/>
          </a:prstGeom>
        </p:spPr>
      </p:pic>
      <p:pic>
        <p:nvPicPr>
          <p:cNvPr id="45" name="Graphic 44" descr="Gears">
            <a:extLst>
              <a:ext uri="{FF2B5EF4-FFF2-40B4-BE49-F238E27FC236}">
                <a16:creationId xmlns:a16="http://schemas.microsoft.com/office/drawing/2014/main" id="{F0434351-6504-4A7B-A672-FA58B0DE70D5}"/>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21265" y="2490276"/>
            <a:ext cx="648439" cy="648439"/>
          </a:xfrm>
          <a:prstGeom prst="rect">
            <a:avLst/>
          </a:prstGeom>
        </p:spPr>
      </p:pic>
      <p:sp>
        <p:nvSpPr>
          <p:cNvPr id="46" name="TextBox 45">
            <a:extLst>
              <a:ext uri="{FF2B5EF4-FFF2-40B4-BE49-F238E27FC236}">
                <a16:creationId xmlns:a16="http://schemas.microsoft.com/office/drawing/2014/main" id="{BB3AC6A4-BDB0-4455-8D7B-3C4A4967E48C}"/>
              </a:ext>
            </a:extLst>
          </p:cNvPr>
          <p:cNvSpPr txBox="1"/>
          <p:nvPr/>
        </p:nvSpPr>
        <p:spPr>
          <a:xfrm>
            <a:off x="588897" y="2648195"/>
            <a:ext cx="5010722" cy="338554"/>
          </a:xfrm>
          <a:prstGeom prst="rect">
            <a:avLst/>
          </a:prstGeom>
          <a:noFill/>
        </p:spPr>
        <p:txBody>
          <a:bodyPr wrap="square" rtlCol="0">
            <a:spAutoFit/>
          </a:bodyPr>
          <a:lstStyle/>
          <a:p>
            <a:r>
              <a:rPr lang="en-US" sz="1600" b="1" dirty="0">
                <a:latin typeface="Segoe Script" panose="030B0504020000000003" pitchFamily="66" charset="0"/>
              </a:rPr>
              <a:t>Implementation: </a:t>
            </a:r>
            <a:r>
              <a:rPr lang="en-US" sz="1200" b="1" dirty="0">
                <a:latin typeface="Segoe Script" panose="030B0504020000000003" pitchFamily="66" charset="0"/>
              </a:rPr>
              <a:t>How do we achieve our aims?  </a:t>
            </a:r>
            <a:endParaRPr lang="en-GB" sz="1200" dirty="0">
              <a:latin typeface="Segoe Script" panose="030B0504020000000003" pitchFamily="66" charset="0"/>
            </a:endParaRPr>
          </a:p>
        </p:txBody>
      </p:sp>
      <p:sp>
        <p:nvSpPr>
          <p:cNvPr id="47" name="TextBox 46">
            <a:extLst>
              <a:ext uri="{FF2B5EF4-FFF2-40B4-BE49-F238E27FC236}">
                <a16:creationId xmlns:a16="http://schemas.microsoft.com/office/drawing/2014/main" id="{ECDDD0CE-0287-4182-97BE-FDFB4304C77F}"/>
              </a:ext>
            </a:extLst>
          </p:cNvPr>
          <p:cNvSpPr txBox="1"/>
          <p:nvPr/>
        </p:nvSpPr>
        <p:spPr>
          <a:xfrm>
            <a:off x="229663" y="2978937"/>
            <a:ext cx="11757043" cy="430887"/>
          </a:xfrm>
          <a:prstGeom prst="rect">
            <a:avLst/>
          </a:prstGeom>
          <a:noFill/>
          <a:ln w="19050">
            <a:solidFill>
              <a:srgbClr val="00B050"/>
            </a:solidFill>
          </a:ln>
        </p:spPr>
        <p:txBody>
          <a:bodyPr wrap="square" rtlCol="0">
            <a:spAutoFit/>
          </a:bodyPr>
          <a:lstStyle/>
          <a:p>
            <a:r>
              <a:rPr lang="en-US" sz="1100" dirty="0">
                <a:latin typeface="Corbel" panose="020B0503020204020204" pitchFamily="34" charset="0"/>
              </a:rPr>
              <a:t>We believe that reading is a crucial life skill; it is central to accessing the whole curriculum; reading for pleasure and knowledge can transform lives. We ensure that pupils are supported to learn to read; that they are taught explicit skills for making sense of texts as transferable skills, and have as many opportunities as possible to </a:t>
            </a:r>
            <a:r>
              <a:rPr lang="en-US" sz="1100" dirty="0" err="1">
                <a:latin typeface="Corbel" panose="020B0503020204020204" pitchFamily="34" charset="0"/>
              </a:rPr>
              <a:t>practise</a:t>
            </a:r>
            <a:r>
              <a:rPr lang="en-US" sz="1100" dirty="0">
                <a:latin typeface="Corbel" panose="020B0503020204020204" pitchFamily="34" charset="0"/>
              </a:rPr>
              <a:t> and enjoy reading across the curriculum. </a:t>
            </a:r>
            <a:endParaRPr lang="en-GB" sz="1100" dirty="0">
              <a:latin typeface="Corbel" panose="020B0503020204020204" pitchFamily="34" charset="0"/>
            </a:endParaRPr>
          </a:p>
        </p:txBody>
      </p:sp>
      <p:sp>
        <p:nvSpPr>
          <p:cNvPr id="50" name="Rectangle: Rounded Corners 49">
            <a:extLst>
              <a:ext uri="{FF2B5EF4-FFF2-40B4-BE49-F238E27FC236}">
                <a16:creationId xmlns:a16="http://schemas.microsoft.com/office/drawing/2014/main" id="{45C338A3-832B-4138-B02F-0F19D4A1B0DD}"/>
              </a:ext>
            </a:extLst>
          </p:cNvPr>
          <p:cNvSpPr/>
          <p:nvPr/>
        </p:nvSpPr>
        <p:spPr>
          <a:xfrm>
            <a:off x="73450" y="3914517"/>
            <a:ext cx="2113607" cy="2822981"/>
          </a:xfrm>
          <a:prstGeom prst="roundRect">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a:solidFill>
                  <a:schemeClr val="tx2">
                    <a:lumMod val="75000"/>
                  </a:schemeClr>
                </a:solidFill>
                <a:latin typeface="Corbel" panose="020B0503020204020204" pitchFamily="34" charset="0"/>
              </a:rPr>
              <a:t>We follow a systematic approach to teaching phonics</a:t>
            </a:r>
            <a:r>
              <a:rPr lang="en-US" sz="1100" dirty="0">
                <a:solidFill>
                  <a:schemeClr val="tx2">
                    <a:lumMod val="75000"/>
                  </a:schemeClr>
                </a:solidFill>
                <a:latin typeface="Corbel" panose="020B0503020204020204" pitchFamily="34" charset="0"/>
              </a:rPr>
              <a:t>, using the </a:t>
            </a:r>
            <a:r>
              <a:rPr lang="en-US" sz="1100" b="1" i="1" dirty="0">
                <a:solidFill>
                  <a:schemeClr val="tx2">
                    <a:lumMod val="75000"/>
                  </a:schemeClr>
                </a:solidFill>
                <a:latin typeface="Corbel" panose="020B0503020204020204" pitchFamily="34" charset="0"/>
              </a:rPr>
              <a:t>Little Wandle Letters and Sounds Revised </a:t>
            </a:r>
            <a:r>
              <a:rPr lang="en-US" sz="1100" dirty="0">
                <a:solidFill>
                  <a:schemeClr val="tx2">
                    <a:lumMod val="75000"/>
                  </a:schemeClr>
                </a:solidFill>
                <a:latin typeface="Corbel" panose="020B0503020204020204" pitchFamily="34" charset="0"/>
              </a:rPr>
              <a:t>programme. The teaching of phonics begins in Reception, and teaching continues daily to at least the point where children can read almost all words fluently. This provides children with the skills they need to begin to read words, captions and whole sentences as soon as possible.</a:t>
            </a:r>
          </a:p>
          <a:p>
            <a:pPr algn="ctr"/>
            <a:endParaRPr lang="en-US" sz="1000" dirty="0">
              <a:solidFill>
                <a:schemeClr val="tx2">
                  <a:lumMod val="75000"/>
                </a:schemeClr>
              </a:solidFill>
            </a:endParaRPr>
          </a:p>
        </p:txBody>
      </p:sp>
      <p:sp>
        <p:nvSpPr>
          <p:cNvPr id="55" name="TextBox 54">
            <a:extLst>
              <a:ext uri="{FF2B5EF4-FFF2-40B4-BE49-F238E27FC236}">
                <a16:creationId xmlns:a16="http://schemas.microsoft.com/office/drawing/2014/main" id="{762EAA00-1CAD-4989-8F17-DFB107F3E6BC}"/>
              </a:ext>
            </a:extLst>
          </p:cNvPr>
          <p:cNvSpPr txBox="1"/>
          <p:nvPr/>
        </p:nvSpPr>
        <p:spPr>
          <a:xfrm>
            <a:off x="189398" y="3549270"/>
            <a:ext cx="2113607" cy="307777"/>
          </a:xfrm>
          <a:prstGeom prst="rect">
            <a:avLst/>
          </a:prstGeom>
          <a:noFill/>
          <a:ln w="28575">
            <a:solidFill>
              <a:srgbClr val="FFC000"/>
            </a:solidFill>
          </a:ln>
        </p:spPr>
        <p:txBody>
          <a:bodyPr wrap="square" rtlCol="0">
            <a:spAutoFit/>
          </a:bodyPr>
          <a:lstStyle/>
          <a:p>
            <a:r>
              <a:rPr lang="en-US" sz="1400" b="1" dirty="0">
                <a:latin typeface="Segoe Script" panose="030B0504020000000003" pitchFamily="66" charset="0"/>
              </a:rPr>
              <a:t>Learning to Read</a:t>
            </a:r>
            <a:endParaRPr lang="en-GB" sz="1100" b="1" dirty="0">
              <a:latin typeface="Segoe Script" panose="030B0504020000000003" pitchFamily="66" charset="0"/>
            </a:endParaRPr>
          </a:p>
        </p:txBody>
      </p:sp>
      <p:sp>
        <p:nvSpPr>
          <p:cNvPr id="57" name="Rectangle: Rounded Corners 56">
            <a:extLst>
              <a:ext uri="{FF2B5EF4-FFF2-40B4-BE49-F238E27FC236}">
                <a16:creationId xmlns:a16="http://schemas.microsoft.com/office/drawing/2014/main" id="{2DB4A2A5-E8C2-4936-AF99-F03F37F7B6B9}"/>
              </a:ext>
            </a:extLst>
          </p:cNvPr>
          <p:cNvSpPr/>
          <p:nvPr/>
        </p:nvSpPr>
        <p:spPr>
          <a:xfrm>
            <a:off x="2259968" y="3914517"/>
            <a:ext cx="2133629" cy="2797988"/>
          </a:xfrm>
          <a:prstGeom prst="roundRect">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u="sng" dirty="0">
                <a:solidFill>
                  <a:schemeClr val="tx2">
                    <a:lumMod val="75000"/>
                  </a:schemeClr>
                </a:solidFill>
                <a:latin typeface="Corbel" panose="020B0503020204020204" pitchFamily="34" charset="0"/>
              </a:rPr>
              <a:t>Focused reading practice</a:t>
            </a:r>
            <a:r>
              <a:rPr lang="en-US" sz="1100" dirty="0">
                <a:solidFill>
                  <a:schemeClr val="tx2">
                    <a:lumMod val="75000"/>
                  </a:schemeClr>
                </a:solidFill>
                <a:latin typeface="Corbel" panose="020B0503020204020204" pitchFamily="34" charset="0"/>
              </a:rPr>
              <a:t>: In Reception and Year 1,and for some children in year 2, children practise reading using decodable books that are closely matched to their developing phonic knowledge. Our children  reread the same text three times to develop  comprehension and fluency which includes accuracy, automaticity (rapid recall of whole known words) and prosody (reading with expression). </a:t>
            </a:r>
          </a:p>
        </p:txBody>
      </p:sp>
      <p:sp>
        <p:nvSpPr>
          <p:cNvPr id="60" name="Rectangle: Rounded Corners 59">
            <a:extLst>
              <a:ext uri="{FF2B5EF4-FFF2-40B4-BE49-F238E27FC236}">
                <a16:creationId xmlns:a16="http://schemas.microsoft.com/office/drawing/2014/main" id="{E117346F-C431-44C1-93C8-8DFDC34F6D8A}"/>
              </a:ext>
            </a:extLst>
          </p:cNvPr>
          <p:cNvSpPr/>
          <p:nvPr/>
        </p:nvSpPr>
        <p:spPr>
          <a:xfrm>
            <a:off x="6536175" y="3644242"/>
            <a:ext cx="2065710" cy="3114465"/>
          </a:xfrm>
          <a:prstGeom prst="roundRect">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u="sng" dirty="0">
                <a:solidFill>
                  <a:schemeClr val="tx2">
                    <a:lumMod val="75000"/>
                  </a:schemeClr>
                </a:solidFill>
              </a:rPr>
              <a:t>Support to Keep up and Catch up</a:t>
            </a:r>
          </a:p>
          <a:p>
            <a:r>
              <a:rPr lang="en-US" sz="1050" dirty="0">
                <a:solidFill>
                  <a:schemeClr val="tx2">
                    <a:lumMod val="75000"/>
                  </a:schemeClr>
                </a:solidFill>
              </a:rPr>
              <a:t>Until pupils are fluent readers, ‘Keep up’ sessions are used for pupils (EYFS &amp; KS1) who teachers identify in on-going assessment as needing more support in consolidating their phonics knowledge.</a:t>
            </a:r>
          </a:p>
          <a:p>
            <a:r>
              <a:rPr lang="en-US" sz="1050" dirty="0">
                <a:solidFill>
                  <a:schemeClr val="tx2">
                    <a:lumMod val="75000"/>
                  </a:schemeClr>
                </a:solidFill>
              </a:rPr>
              <a:t>KS 2 pupils who need more support in developing their reading skills receive intervention on an individual or small group basis. </a:t>
            </a:r>
            <a:endParaRPr lang="en-GB" sz="1050" dirty="0"/>
          </a:p>
        </p:txBody>
      </p:sp>
      <p:sp>
        <p:nvSpPr>
          <p:cNvPr id="61" name="Rectangle: Rounded Corners 60">
            <a:extLst>
              <a:ext uri="{FF2B5EF4-FFF2-40B4-BE49-F238E27FC236}">
                <a16:creationId xmlns:a16="http://schemas.microsoft.com/office/drawing/2014/main" id="{7272411F-F1F7-43A6-ACDC-0391096D0EC3}"/>
              </a:ext>
            </a:extLst>
          </p:cNvPr>
          <p:cNvSpPr/>
          <p:nvPr/>
        </p:nvSpPr>
        <p:spPr>
          <a:xfrm>
            <a:off x="4490485" y="3817088"/>
            <a:ext cx="1948801" cy="2895417"/>
          </a:xfrm>
          <a:prstGeom prst="roundRect">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u="sng" dirty="0">
                <a:solidFill>
                  <a:schemeClr val="tx2">
                    <a:lumMod val="75000"/>
                  </a:schemeClr>
                </a:solidFill>
              </a:rPr>
              <a:t> Reading practice</a:t>
            </a:r>
            <a:r>
              <a:rPr lang="en-US" sz="1000" dirty="0">
                <a:solidFill>
                  <a:schemeClr val="tx2">
                    <a:lumMod val="75000"/>
                  </a:schemeClr>
                </a:solidFill>
              </a:rPr>
              <a:t>: </a:t>
            </a:r>
          </a:p>
          <a:p>
            <a:pPr algn="ctr"/>
            <a:r>
              <a:rPr lang="en-US" sz="1100" dirty="0">
                <a:solidFill>
                  <a:schemeClr val="tx2">
                    <a:lumMod val="75000"/>
                  </a:schemeClr>
                </a:solidFill>
                <a:latin typeface="Corbel" panose="020B0503020204020204" pitchFamily="34" charset="0"/>
              </a:rPr>
              <a:t>Pupils in all classes have opportunities to read </a:t>
            </a:r>
            <a:r>
              <a:rPr lang="en-US" sz="1100" dirty="0" err="1">
                <a:solidFill>
                  <a:schemeClr val="tx2">
                    <a:lumMod val="75000"/>
                  </a:schemeClr>
                </a:solidFill>
                <a:latin typeface="Corbel" panose="020B0503020204020204" pitchFamily="34" charset="0"/>
              </a:rPr>
              <a:t>reguarly</a:t>
            </a:r>
            <a:r>
              <a:rPr lang="en-US" sz="1100" dirty="0">
                <a:solidFill>
                  <a:schemeClr val="tx2">
                    <a:lumMod val="75000"/>
                  </a:schemeClr>
                </a:solidFill>
                <a:latin typeface="Corbel" panose="020B0503020204020204" pitchFamily="34" charset="0"/>
              </a:rPr>
              <a:t>: in reading groups in EYFS and KS1, or whole class reading or independent reading in KS2. Pupils also have opportunities to read in other subjects across the curriculum. Pupils who are less fluent will read regularly 1:1, with a focus on the lowest 20%. </a:t>
            </a:r>
          </a:p>
        </p:txBody>
      </p:sp>
      <p:sp>
        <p:nvSpPr>
          <p:cNvPr id="62" name="Rectangle: Rounded Corners 61">
            <a:extLst>
              <a:ext uri="{FF2B5EF4-FFF2-40B4-BE49-F238E27FC236}">
                <a16:creationId xmlns:a16="http://schemas.microsoft.com/office/drawing/2014/main" id="{0160F776-A702-4965-88B7-8796E8BCCEFD}"/>
              </a:ext>
            </a:extLst>
          </p:cNvPr>
          <p:cNvSpPr/>
          <p:nvPr/>
        </p:nvSpPr>
        <p:spPr>
          <a:xfrm>
            <a:off x="8698774" y="3503369"/>
            <a:ext cx="3419776" cy="1947679"/>
          </a:xfrm>
          <a:prstGeom prst="roundRect">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u="sng" dirty="0">
                <a:solidFill>
                  <a:schemeClr val="tx2">
                    <a:lumMod val="75000"/>
                  </a:schemeClr>
                </a:solidFill>
                <a:latin typeface="Corbel" panose="020B0503020204020204" pitchFamily="34" charset="0"/>
              </a:rPr>
              <a:t>Access to appropriate books: </a:t>
            </a:r>
            <a:r>
              <a:rPr lang="en-US" sz="1050" dirty="0">
                <a:solidFill>
                  <a:schemeClr val="tx2">
                    <a:lumMod val="75000"/>
                  </a:schemeClr>
                </a:solidFill>
                <a:latin typeface="Corbel" panose="020B0503020204020204" pitchFamily="34" charset="0"/>
              </a:rPr>
              <a:t>We recognize the importance of reading at home to </a:t>
            </a:r>
            <a:r>
              <a:rPr lang="en-US" sz="1050" dirty="0" err="1">
                <a:solidFill>
                  <a:schemeClr val="tx2">
                    <a:lumMod val="75000"/>
                  </a:schemeClr>
                </a:solidFill>
                <a:latin typeface="Corbel" panose="020B0503020204020204" pitchFamily="34" charset="0"/>
              </a:rPr>
              <a:t>practise</a:t>
            </a:r>
            <a:r>
              <a:rPr lang="en-US" sz="1050" dirty="0">
                <a:solidFill>
                  <a:schemeClr val="tx2">
                    <a:lumMod val="75000"/>
                  </a:schemeClr>
                </a:solidFill>
                <a:latin typeface="Corbel" panose="020B0503020204020204" pitchFamily="34" charset="0"/>
              </a:rPr>
              <a:t> and embed reading skills. Pupils in R/Yr1 take home their Little Wandle book and a sharing book to enjoy with a grown up. More confident readers in KS1, and readers requiring some support in  KS2 choose a ‘step-up’  book which is read with an adult. They may also have a ‘sharing’ book which supports the love of reading.  Confident readers in Y2 &amp; KS2 choose a book from their class library - staff support pupils in their choices and make recommendations of appropriate books, including from our </a:t>
            </a:r>
            <a:r>
              <a:rPr lang="en-US" sz="1050" dirty="0" err="1">
                <a:solidFill>
                  <a:schemeClr val="tx2">
                    <a:lumMod val="75000"/>
                  </a:schemeClr>
                </a:solidFill>
                <a:latin typeface="Corbel" panose="020B0503020204020204" pitchFamily="34" charset="0"/>
              </a:rPr>
              <a:t>Dilton</a:t>
            </a:r>
            <a:r>
              <a:rPr lang="en-US" sz="1050" dirty="0">
                <a:solidFill>
                  <a:schemeClr val="tx2">
                    <a:lumMod val="75000"/>
                  </a:schemeClr>
                </a:solidFill>
                <a:latin typeface="Corbel" panose="020B0503020204020204" pitchFamily="34" charset="0"/>
              </a:rPr>
              <a:t> 50 book spine.</a:t>
            </a:r>
            <a:endParaRPr lang="en-GB" sz="1100" dirty="0">
              <a:latin typeface="Corbel" panose="020B0503020204020204" pitchFamily="34" charset="0"/>
            </a:endParaRPr>
          </a:p>
        </p:txBody>
      </p:sp>
      <p:sp>
        <p:nvSpPr>
          <p:cNvPr id="63" name="Rectangle: Rounded Corners 62">
            <a:extLst>
              <a:ext uri="{FF2B5EF4-FFF2-40B4-BE49-F238E27FC236}">
                <a16:creationId xmlns:a16="http://schemas.microsoft.com/office/drawing/2014/main" id="{5BC5F954-2FB7-4A57-A67B-C99C94504C84}"/>
              </a:ext>
            </a:extLst>
          </p:cNvPr>
          <p:cNvSpPr/>
          <p:nvPr/>
        </p:nvSpPr>
        <p:spPr>
          <a:xfrm>
            <a:off x="8698774" y="5505452"/>
            <a:ext cx="3419776" cy="1232046"/>
          </a:xfrm>
          <a:prstGeom prst="roundRect">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u="sng" dirty="0">
                <a:solidFill>
                  <a:schemeClr val="tx2">
                    <a:lumMod val="75000"/>
                  </a:schemeClr>
                </a:solidFill>
                <a:latin typeface="Corbel" panose="020B0503020204020204" pitchFamily="34" charset="0"/>
              </a:rPr>
              <a:t>Support at home: </a:t>
            </a:r>
            <a:r>
              <a:rPr lang="en-US" sz="1100" dirty="0">
                <a:solidFill>
                  <a:schemeClr val="tx2">
                    <a:lumMod val="75000"/>
                  </a:schemeClr>
                </a:solidFill>
                <a:latin typeface="Corbel" panose="020B0503020204020204" pitchFamily="34" charset="0"/>
              </a:rPr>
              <a:t>Pupils have a reading record to keep track of their reading and provide a link to school. Staff  monitor pupils’ record books to ensure texts match developing reading &amp; comprehension skills and  to  monitor reading frequency. In KS2 book choices are monitored to expand genre and or author selections  where needed.</a:t>
            </a:r>
            <a:endParaRPr lang="en-GB" sz="1100" dirty="0">
              <a:latin typeface="Corbel" panose="020B0503020204020204" pitchFamily="34" charset="0"/>
            </a:endParaRPr>
          </a:p>
        </p:txBody>
      </p:sp>
    </p:spTree>
    <p:extLst>
      <p:ext uri="{BB962C8B-B14F-4D97-AF65-F5344CB8AC3E}">
        <p14:creationId xmlns:p14="http://schemas.microsoft.com/office/powerpoint/2010/main" val="218484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FDC67FBB-A481-46F8-B85A-1BBB3E06990F}"/>
              </a:ext>
            </a:extLst>
          </p:cNvPr>
          <p:cNvSpPr/>
          <p:nvPr/>
        </p:nvSpPr>
        <p:spPr>
          <a:xfrm>
            <a:off x="5816338" y="153646"/>
            <a:ext cx="6028332" cy="1636587"/>
          </a:xfrm>
          <a:prstGeom prst="roundRect">
            <a:avLst/>
          </a:prstGeom>
          <a:solidFill>
            <a:schemeClr val="accent4">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u="sng" dirty="0">
                <a:solidFill>
                  <a:schemeClr val="tx2">
                    <a:lumMod val="75000"/>
                  </a:schemeClr>
                </a:solidFill>
              </a:rPr>
              <a:t>Clearly structured lessons with a focus on vocabulary: </a:t>
            </a:r>
            <a:r>
              <a:rPr lang="en-US" sz="1200" dirty="0">
                <a:solidFill>
                  <a:schemeClr val="tx2">
                    <a:lumMod val="75000"/>
                  </a:schemeClr>
                </a:solidFill>
              </a:rPr>
              <a:t>Reading lessons start with a focus on new vocabulary, which is then consolidated and reinforced in future reading and writing lessons, so that pupils widen their lexicon. The reading section of the lesson includes a focus on the explicit teaching of skills so that pupils are conscious of the strategies they need to make sense of a text. Pupils then apply their learning and practise reading skills on the class comprehension text, with a chance to reflect on their choices and strategies. </a:t>
            </a:r>
            <a:endParaRPr lang="en-GB" sz="1200" b="1" u="sng" dirty="0">
              <a:solidFill>
                <a:schemeClr val="tx2">
                  <a:lumMod val="75000"/>
                </a:schemeClr>
              </a:solidFill>
            </a:endParaRPr>
          </a:p>
        </p:txBody>
      </p:sp>
      <p:sp>
        <p:nvSpPr>
          <p:cNvPr id="7" name="Rectangle: Rounded Corners 6">
            <a:extLst>
              <a:ext uri="{FF2B5EF4-FFF2-40B4-BE49-F238E27FC236}">
                <a16:creationId xmlns:a16="http://schemas.microsoft.com/office/drawing/2014/main" id="{4C06C1BA-57E0-421C-9F89-FE9E6E2EE001}"/>
              </a:ext>
            </a:extLst>
          </p:cNvPr>
          <p:cNvSpPr/>
          <p:nvPr/>
        </p:nvSpPr>
        <p:spPr>
          <a:xfrm>
            <a:off x="84621" y="495510"/>
            <a:ext cx="5637449" cy="2850577"/>
          </a:xfrm>
          <a:prstGeom prst="roundRect">
            <a:avLst/>
          </a:prstGeom>
          <a:solidFill>
            <a:schemeClr val="accent4">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solidFill>
                <a:schemeClr val="tx1"/>
              </a:solidFill>
            </a:endParaRPr>
          </a:p>
          <a:p>
            <a:endParaRPr lang="en-US" sz="1100" dirty="0">
              <a:solidFill>
                <a:schemeClr val="tx1"/>
              </a:solidFill>
            </a:endParaRPr>
          </a:p>
          <a:p>
            <a:r>
              <a:rPr lang="en-US" sz="1100" b="1" u="sng" dirty="0">
                <a:solidFill>
                  <a:schemeClr val="tx2">
                    <a:lumMod val="75000"/>
                  </a:schemeClr>
                </a:solidFill>
              </a:rPr>
              <a:t>Explicit teaching of language comprehension strategies:</a:t>
            </a:r>
          </a:p>
          <a:p>
            <a:r>
              <a:rPr lang="en-US" sz="1100" dirty="0">
                <a:solidFill>
                  <a:schemeClr val="tx1"/>
                </a:solidFill>
              </a:rPr>
              <a:t>Children in EYFS &amp; Y1 have 3 </a:t>
            </a:r>
            <a:r>
              <a:rPr lang="en-GB" sz="1100" dirty="0">
                <a:solidFill>
                  <a:schemeClr val="tx1"/>
                </a:solidFill>
              </a:rPr>
              <a:t> reading practice sessions each week. These focus on three key reading skills:  decoding, prosody (teaching children to read with understanding and expression;) &amp; comprehension (teaching children to understand the text).   During terms 1 &amp; 2, children in year 2 will continue to develop comprehension skills through small group reading comprehension sessions.  From term 3, we introduce the children to using ‘Teaching Comprehension Strategies’ – this scheme is used in KS2 from September. Each class will have a 20 – 30 minute reading comprehension lesson three times a week. </a:t>
            </a:r>
          </a:p>
          <a:p>
            <a:r>
              <a:rPr lang="en-GB" sz="1100" dirty="0">
                <a:solidFill>
                  <a:schemeClr val="tx1"/>
                </a:solidFill>
              </a:rPr>
              <a:t>This scheme exposes the children to extracts of different text types thus enabling the teaching of explicit comprehension skills needed to understand the texts, as well as to answer reading comprehension questions orally and in writing. To consolidate the application of the skill, the teacher may, at times, supplement the scheme with an additional text extract. During the first week of each term, the focus for comprehension is a poem when children explore vocabulary, meaning and structure.</a:t>
            </a:r>
          </a:p>
          <a:p>
            <a:endParaRPr lang="en-GB" sz="1100" dirty="0">
              <a:solidFill>
                <a:schemeClr val="tx1"/>
              </a:solidFill>
            </a:endParaRPr>
          </a:p>
          <a:p>
            <a:pPr algn="ctr"/>
            <a:endParaRPr lang="en-GB" sz="1200" dirty="0">
              <a:solidFill>
                <a:schemeClr val="tx2">
                  <a:lumMod val="75000"/>
                </a:schemeClr>
              </a:solidFill>
            </a:endParaRPr>
          </a:p>
        </p:txBody>
      </p:sp>
      <p:sp>
        <p:nvSpPr>
          <p:cNvPr id="8" name="TextBox 7">
            <a:extLst>
              <a:ext uri="{FF2B5EF4-FFF2-40B4-BE49-F238E27FC236}">
                <a16:creationId xmlns:a16="http://schemas.microsoft.com/office/drawing/2014/main" id="{1C4C89EB-8459-4822-A347-110821AB23C6}"/>
              </a:ext>
            </a:extLst>
          </p:cNvPr>
          <p:cNvSpPr txBox="1"/>
          <p:nvPr/>
        </p:nvSpPr>
        <p:spPr>
          <a:xfrm>
            <a:off x="84816" y="135136"/>
            <a:ext cx="2916251" cy="307777"/>
          </a:xfrm>
          <a:prstGeom prst="rect">
            <a:avLst/>
          </a:prstGeom>
          <a:noFill/>
          <a:ln w="28575">
            <a:solidFill>
              <a:srgbClr val="FFC000"/>
            </a:solidFill>
          </a:ln>
        </p:spPr>
        <p:txBody>
          <a:bodyPr wrap="square" rtlCol="0">
            <a:spAutoFit/>
          </a:bodyPr>
          <a:lstStyle/>
          <a:p>
            <a:r>
              <a:rPr lang="en-US" sz="1400" b="1" dirty="0">
                <a:latin typeface="Segoe Script" panose="030B0504020000000003" pitchFamily="66" charset="0"/>
              </a:rPr>
              <a:t>Reading for meaning</a:t>
            </a:r>
            <a:endParaRPr lang="en-GB" sz="1100" b="1" dirty="0">
              <a:latin typeface="Segoe Script" panose="030B0504020000000003" pitchFamily="66" charset="0"/>
            </a:endParaRPr>
          </a:p>
        </p:txBody>
      </p:sp>
      <p:sp>
        <p:nvSpPr>
          <p:cNvPr id="9" name="TextBox 8">
            <a:extLst>
              <a:ext uri="{FF2B5EF4-FFF2-40B4-BE49-F238E27FC236}">
                <a16:creationId xmlns:a16="http://schemas.microsoft.com/office/drawing/2014/main" id="{B84CBB31-4434-4DF7-A07E-484AA9BA35B4}"/>
              </a:ext>
            </a:extLst>
          </p:cNvPr>
          <p:cNvSpPr txBox="1"/>
          <p:nvPr/>
        </p:nvSpPr>
        <p:spPr>
          <a:xfrm>
            <a:off x="254231" y="3394382"/>
            <a:ext cx="2017630" cy="338554"/>
          </a:xfrm>
          <a:prstGeom prst="rect">
            <a:avLst/>
          </a:prstGeom>
          <a:noFill/>
          <a:ln w="28575">
            <a:solidFill>
              <a:srgbClr val="FFC000"/>
            </a:solidFill>
          </a:ln>
        </p:spPr>
        <p:txBody>
          <a:bodyPr wrap="square" rtlCol="0">
            <a:spAutoFit/>
          </a:bodyPr>
          <a:lstStyle/>
          <a:p>
            <a:r>
              <a:rPr lang="en-US" sz="1600" b="1" dirty="0">
                <a:latin typeface="Segoe Script" panose="030B0504020000000003" pitchFamily="66" charset="0"/>
              </a:rPr>
              <a:t>Love of reading</a:t>
            </a:r>
            <a:endParaRPr lang="en-GB" sz="1200" b="1" dirty="0">
              <a:latin typeface="Segoe Script" panose="030B0504020000000003" pitchFamily="66" charset="0"/>
            </a:endParaRPr>
          </a:p>
        </p:txBody>
      </p:sp>
      <p:sp>
        <p:nvSpPr>
          <p:cNvPr id="10" name="Rectangle: Rounded Corners 9">
            <a:extLst>
              <a:ext uri="{FF2B5EF4-FFF2-40B4-BE49-F238E27FC236}">
                <a16:creationId xmlns:a16="http://schemas.microsoft.com/office/drawing/2014/main" id="{97DC1A30-DD5B-465C-8EC7-3B9DE44A7FD7}"/>
              </a:ext>
            </a:extLst>
          </p:cNvPr>
          <p:cNvSpPr/>
          <p:nvPr/>
        </p:nvSpPr>
        <p:spPr>
          <a:xfrm>
            <a:off x="5816338" y="1861001"/>
            <a:ext cx="6028332" cy="1502162"/>
          </a:xfrm>
          <a:prstGeom prst="roundRect">
            <a:avLst/>
          </a:prstGeom>
          <a:solidFill>
            <a:schemeClr val="accent4">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a:solidFill>
                  <a:schemeClr val="tx2">
                    <a:lumMod val="75000"/>
                  </a:schemeClr>
                </a:solidFill>
              </a:rPr>
              <a:t>Reading across the curriculum </a:t>
            </a:r>
            <a:r>
              <a:rPr lang="en-US" sz="1100" dirty="0">
                <a:solidFill>
                  <a:schemeClr val="tx2">
                    <a:lumMod val="75000"/>
                  </a:schemeClr>
                </a:solidFill>
              </a:rPr>
              <a:t>A variety of books and texts are used to </a:t>
            </a:r>
            <a:r>
              <a:rPr lang="en-US" sz="1100">
                <a:solidFill>
                  <a:schemeClr val="tx2">
                    <a:lumMod val="75000"/>
                  </a:schemeClr>
                </a:solidFill>
              </a:rPr>
              <a:t>support writing. The </a:t>
            </a:r>
            <a:r>
              <a:rPr lang="en-US" sz="1100" dirty="0">
                <a:solidFill>
                  <a:schemeClr val="tx2">
                    <a:lumMod val="75000"/>
                  </a:schemeClr>
                </a:solidFill>
              </a:rPr>
              <a:t>texts are mapped out  across the year and may link to other subjects. Texts are carefully chosen to ensure all children have a rich reading diet of a variety of authors and narratives.  As pupils develop their reading skills, opportunities to read in other subjects and so learn about those subjects are fostered as appropriate. </a:t>
            </a:r>
            <a:endParaRPr lang="en-GB" sz="1100" dirty="0">
              <a:solidFill>
                <a:schemeClr val="tx2">
                  <a:lumMod val="75000"/>
                </a:schemeClr>
              </a:solidFill>
            </a:endParaRPr>
          </a:p>
        </p:txBody>
      </p:sp>
      <p:sp>
        <p:nvSpPr>
          <p:cNvPr id="11" name="Rectangle: Rounded Corners 10">
            <a:extLst>
              <a:ext uri="{FF2B5EF4-FFF2-40B4-BE49-F238E27FC236}">
                <a16:creationId xmlns:a16="http://schemas.microsoft.com/office/drawing/2014/main" id="{3310BF33-0AF0-43CB-86AB-B63C447CA87A}"/>
              </a:ext>
            </a:extLst>
          </p:cNvPr>
          <p:cNvSpPr/>
          <p:nvPr/>
        </p:nvSpPr>
        <p:spPr>
          <a:xfrm>
            <a:off x="84621" y="3781232"/>
            <a:ext cx="3572784" cy="1212113"/>
          </a:xfrm>
          <a:prstGeom prst="roundRect">
            <a:avLst/>
          </a:prstGeom>
          <a:solidFill>
            <a:schemeClr val="accent6">
              <a:lumMod val="40000"/>
              <a:lumOff val="6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solidFill>
                  <a:schemeClr val="tx2">
                    <a:lumMod val="75000"/>
                  </a:schemeClr>
                </a:solidFill>
              </a:rPr>
              <a:t>Access to quality texts</a:t>
            </a:r>
            <a:r>
              <a:rPr lang="en-US" sz="1100" dirty="0">
                <a:solidFill>
                  <a:schemeClr val="tx2">
                    <a:lumMod val="75000"/>
                  </a:schemeClr>
                </a:solidFill>
              </a:rPr>
              <a:t>:  We</a:t>
            </a:r>
            <a:r>
              <a:rPr lang="en-US" sz="1200" dirty="0">
                <a:solidFill>
                  <a:schemeClr val="tx2">
                    <a:lumMod val="75000"/>
                  </a:schemeClr>
                </a:solidFill>
              </a:rPr>
              <a:t> are building our class libraries, including our </a:t>
            </a:r>
            <a:r>
              <a:rPr lang="en-US" sz="1200" dirty="0" err="1">
                <a:solidFill>
                  <a:schemeClr val="tx2">
                    <a:lumMod val="75000"/>
                  </a:schemeClr>
                </a:solidFill>
              </a:rPr>
              <a:t>Dilton</a:t>
            </a:r>
            <a:r>
              <a:rPr lang="en-US" sz="1200" dirty="0">
                <a:solidFill>
                  <a:schemeClr val="tx2">
                    <a:lumMod val="75000"/>
                  </a:schemeClr>
                </a:solidFill>
              </a:rPr>
              <a:t> 50 book </a:t>
            </a:r>
            <a:r>
              <a:rPr lang="en-US" sz="1200">
                <a:solidFill>
                  <a:schemeClr val="tx2">
                    <a:lumMod val="75000"/>
                  </a:schemeClr>
                </a:solidFill>
              </a:rPr>
              <a:t>spine resources,  </a:t>
            </a:r>
            <a:r>
              <a:rPr lang="en-US" sz="1200" dirty="0">
                <a:solidFill>
                  <a:schemeClr val="tx2">
                    <a:lumMod val="75000"/>
                  </a:schemeClr>
                </a:solidFill>
              </a:rPr>
              <a:t>to ensure that pupils have access to a range of high quality books – both fiction and non-fiction. Teachers share recommendations and encourage pupils to do the same.  </a:t>
            </a:r>
            <a:endParaRPr lang="en-GB" sz="1200" b="1" u="sng" dirty="0">
              <a:solidFill>
                <a:schemeClr val="tx2">
                  <a:lumMod val="75000"/>
                </a:schemeClr>
              </a:solidFill>
            </a:endParaRPr>
          </a:p>
        </p:txBody>
      </p:sp>
      <p:sp>
        <p:nvSpPr>
          <p:cNvPr id="12" name="Rectangle: Rounded Corners 11">
            <a:extLst>
              <a:ext uri="{FF2B5EF4-FFF2-40B4-BE49-F238E27FC236}">
                <a16:creationId xmlns:a16="http://schemas.microsoft.com/office/drawing/2014/main" id="{79DEA377-3E93-4C08-B412-B3279CDF3A28}"/>
              </a:ext>
            </a:extLst>
          </p:cNvPr>
          <p:cNvSpPr/>
          <p:nvPr/>
        </p:nvSpPr>
        <p:spPr>
          <a:xfrm>
            <a:off x="3849598" y="3580943"/>
            <a:ext cx="3912779" cy="1212113"/>
          </a:xfrm>
          <a:prstGeom prst="roundRect">
            <a:avLst/>
          </a:prstGeom>
          <a:solidFill>
            <a:schemeClr val="accent6">
              <a:lumMod val="40000"/>
              <a:lumOff val="6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solidFill>
                  <a:schemeClr val="tx1"/>
                </a:solidFill>
              </a:rPr>
              <a:t>Allocated time for independent reading :</a:t>
            </a:r>
            <a:r>
              <a:rPr lang="en-US" sz="1400" b="1" dirty="0">
                <a:solidFill>
                  <a:schemeClr val="tx1"/>
                </a:solidFill>
              </a:rPr>
              <a:t>   </a:t>
            </a:r>
            <a:r>
              <a:rPr lang="en-US" sz="1200" dirty="0">
                <a:solidFill>
                  <a:schemeClr val="tx1"/>
                </a:solidFill>
              </a:rPr>
              <a:t>Over the week, time is dedicated to quiet reading when pupils can change books, or the teacher can, for example, advise on book choice, check reading records or listen to pupils read. </a:t>
            </a:r>
            <a:endParaRPr lang="en-GB" sz="1400" b="1" u="sng" dirty="0">
              <a:solidFill>
                <a:schemeClr val="tx1"/>
              </a:solidFill>
            </a:endParaRPr>
          </a:p>
        </p:txBody>
      </p:sp>
      <p:sp>
        <p:nvSpPr>
          <p:cNvPr id="13" name="Rectangle: Rounded Corners 12">
            <a:extLst>
              <a:ext uri="{FF2B5EF4-FFF2-40B4-BE49-F238E27FC236}">
                <a16:creationId xmlns:a16="http://schemas.microsoft.com/office/drawing/2014/main" id="{7B666513-101E-46AE-B92E-3C9CE156459E}"/>
              </a:ext>
            </a:extLst>
          </p:cNvPr>
          <p:cNvSpPr/>
          <p:nvPr/>
        </p:nvSpPr>
        <p:spPr>
          <a:xfrm>
            <a:off x="7931890" y="3580944"/>
            <a:ext cx="3912780" cy="1212113"/>
          </a:xfrm>
          <a:prstGeom prst="roundRect">
            <a:avLst/>
          </a:prstGeom>
          <a:solidFill>
            <a:schemeClr val="accent6">
              <a:lumMod val="40000"/>
              <a:lumOff val="6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solidFill>
                  <a:schemeClr val="tx2">
                    <a:lumMod val="75000"/>
                  </a:schemeClr>
                </a:solidFill>
              </a:rPr>
              <a:t>Daily story time</a:t>
            </a:r>
            <a:r>
              <a:rPr lang="en-US" sz="1400" b="1" u="sng" dirty="0">
                <a:solidFill>
                  <a:schemeClr val="tx1"/>
                </a:solidFill>
              </a:rPr>
              <a:t>: </a:t>
            </a:r>
            <a:r>
              <a:rPr lang="en-US" sz="1100" dirty="0">
                <a:solidFill>
                  <a:schemeClr val="tx1"/>
                </a:solidFill>
              </a:rPr>
              <a:t>Story time happens in every year group, to ensure the children are read to everyday and share, discuss and enjoy the endless possibilities of books. In EYFS &amp; KS1, children regularly choose the book for the class to share; in KS2 the class text is usually the focus though extracts from our </a:t>
            </a:r>
            <a:r>
              <a:rPr lang="en-US" sz="1100" dirty="0" err="1">
                <a:solidFill>
                  <a:schemeClr val="tx1"/>
                </a:solidFill>
              </a:rPr>
              <a:t>Dilton</a:t>
            </a:r>
            <a:r>
              <a:rPr lang="en-US" sz="1100" dirty="0">
                <a:solidFill>
                  <a:schemeClr val="tx1"/>
                </a:solidFill>
              </a:rPr>
              <a:t> 50 are  also shared to encourage the reading of the whole book.</a:t>
            </a:r>
            <a:endParaRPr lang="en-GB" sz="1200" dirty="0">
              <a:solidFill>
                <a:schemeClr val="tx1"/>
              </a:solidFill>
            </a:endParaRPr>
          </a:p>
        </p:txBody>
      </p:sp>
      <p:sp>
        <p:nvSpPr>
          <p:cNvPr id="14" name="TextBox 13">
            <a:extLst>
              <a:ext uri="{FF2B5EF4-FFF2-40B4-BE49-F238E27FC236}">
                <a16:creationId xmlns:a16="http://schemas.microsoft.com/office/drawing/2014/main" id="{21C25256-9D22-4357-A29B-7DD3CF83DCC0}"/>
              </a:ext>
            </a:extLst>
          </p:cNvPr>
          <p:cNvSpPr txBox="1"/>
          <p:nvPr/>
        </p:nvSpPr>
        <p:spPr>
          <a:xfrm>
            <a:off x="493216" y="5015683"/>
            <a:ext cx="5830748" cy="338554"/>
          </a:xfrm>
          <a:prstGeom prst="rect">
            <a:avLst/>
          </a:prstGeom>
          <a:noFill/>
        </p:spPr>
        <p:txBody>
          <a:bodyPr wrap="square" rtlCol="0">
            <a:spAutoFit/>
          </a:bodyPr>
          <a:lstStyle/>
          <a:p>
            <a:r>
              <a:rPr lang="en-US" sz="1600" b="1" dirty="0">
                <a:latin typeface="Segoe Script" panose="030B0504020000000003" pitchFamily="66" charset="0"/>
              </a:rPr>
              <a:t>Impact: </a:t>
            </a:r>
            <a:r>
              <a:rPr lang="en-US" sz="1400" dirty="0">
                <a:latin typeface="Segoe Script" panose="030B0504020000000003" pitchFamily="66" charset="0"/>
              </a:rPr>
              <a:t>how will we know we have achieved our intent?</a:t>
            </a:r>
            <a:endParaRPr lang="en-GB" sz="1400" dirty="0">
              <a:latin typeface="Segoe Script" panose="030B0504020000000003" pitchFamily="66" charset="0"/>
            </a:endParaRPr>
          </a:p>
        </p:txBody>
      </p:sp>
      <p:sp>
        <p:nvSpPr>
          <p:cNvPr id="15" name="Rectangle: Rounded Corners 14">
            <a:extLst>
              <a:ext uri="{FF2B5EF4-FFF2-40B4-BE49-F238E27FC236}">
                <a16:creationId xmlns:a16="http://schemas.microsoft.com/office/drawing/2014/main" id="{5E641216-F956-4A9D-8B1A-AE8F80734F6E}"/>
              </a:ext>
            </a:extLst>
          </p:cNvPr>
          <p:cNvSpPr/>
          <p:nvPr/>
        </p:nvSpPr>
        <p:spPr>
          <a:xfrm>
            <a:off x="633700" y="5687180"/>
            <a:ext cx="1928037" cy="1035684"/>
          </a:xfrm>
          <a:prstGeom prst="roundRect">
            <a:avLst/>
          </a:prstGeom>
          <a:solidFill>
            <a:schemeClr val="accent4">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orbel" panose="020B0503020204020204" pitchFamily="34" charset="0"/>
              </a:rPr>
              <a:t>Pupils learning in other subjects is enhanced as can be seen in books and also </a:t>
            </a:r>
            <a:r>
              <a:rPr lang="en-US" sz="1000" dirty="0">
                <a:solidFill>
                  <a:schemeClr val="tx2">
                    <a:lumMod val="75000"/>
                  </a:schemeClr>
                </a:solidFill>
                <a:latin typeface="Corbel" panose="020B0503020204020204" pitchFamily="34" charset="0"/>
              </a:rPr>
              <a:t>in the content of children’s writing where the text is used for writing stimulus.</a:t>
            </a:r>
            <a:endParaRPr lang="en-GB" sz="1000" dirty="0">
              <a:solidFill>
                <a:schemeClr val="tx2">
                  <a:lumMod val="75000"/>
                </a:schemeClr>
              </a:solidFill>
            </a:endParaRPr>
          </a:p>
        </p:txBody>
      </p:sp>
      <p:sp>
        <p:nvSpPr>
          <p:cNvPr id="16" name="Rectangle: Rounded Corners 15">
            <a:extLst>
              <a:ext uri="{FF2B5EF4-FFF2-40B4-BE49-F238E27FC236}">
                <a16:creationId xmlns:a16="http://schemas.microsoft.com/office/drawing/2014/main" id="{614A1F88-E908-41E3-BD56-9A2570013E68}"/>
              </a:ext>
            </a:extLst>
          </p:cNvPr>
          <p:cNvSpPr/>
          <p:nvPr/>
        </p:nvSpPr>
        <p:spPr>
          <a:xfrm>
            <a:off x="4852277" y="5637962"/>
            <a:ext cx="1928037" cy="1064817"/>
          </a:xfrm>
          <a:prstGeom prst="roundRect">
            <a:avLst/>
          </a:prstGeom>
          <a:solidFill>
            <a:schemeClr val="accent4">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Children can read for meaning in other subject areas, and as a result their understanding of the world is enhanced.</a:t>
            </a:r>
            <a:endParaRPr lang="en-GB" sz="1000" dirty="0">
              <a:solidFill>
                <a:schemeClr val="tx2">
                  <a:lumMod val="75000"/>
                </a:schemeClr>
              </a:solidFill>
              <a:latin typeface="Corbel" panose="020B0503020204020204" pitchFamily="34" charset="0"/>
            </a:endParaRPr>
          </a:p>
        </p:txBody>
      </p:sp>
      <p:sp>
        <p:nvSpPr>
          <p:cNvPr id="17" name="Rectangle: Rounded Corners 16">
            <a:extLst>
              <a:ext uri="{FF2B5EF4-FFF2-40B4-BE49-F238E27FC236}">
                <a16:creationId xmlns:a16="http://schemas.microsoft.com/office/drawing/2014/main" id="{47B9A3CB-F06A-4680-95AF-34A8F3B4CB1F}"/>
              </a:ext>
            </a:extLst>
          </p:cNvPr>
          <p:cNvSpPr/>
          <p:nvPr/>
        </p:nvSpPr>
        <p:spPr>
          <a:xfrm>
            <a:off x="2707042" y="5687178"/>
            <a:ext cx="1928037" cy="1035683"/>
          </a:xfrm>
          <a:prstGeom prst="roundRect">
            <a:avLst/>
          </a:prstGeom>
          <a:solidFill>
            <a:schemeClr val="accent4">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Pupils can read and make sense of a variety of texts – </a:t>
            </a:r>
            <a:r>
              <a:rPr lang="en-US" sz="1000" dirty="0">
                <a:solidFill>
                  <a:schemeClr val="tx1"/>
                </a:solidFill>
                <a:latin typeface="Corbel" panose="020B0503020204020204" pitchFamily="34" charset="0"/>
              </a:rPr>
              <a:t>not only evidenced in NFER assessments, but in their </a:t>
            </a:r>
            <a:r>
              <a:rPr lang="en-US" sz="1000" dirty="0">
                <a:solidFill>
                  <a:schemeClr val="tx2">
                    <a:lumMod val="75000"/>
                  </a:schemeClr>
                </a:solidFill>
                <a:latin typeface="Corbel" panose="020B0503020204020204" pitchFamily="34" charset="0"/>
              </a:rPr>
              <a:t>readiness for transition to the next stage of their education. </a:t>
            </a:r>
            <a:endParaRPr lang="en-GB" sz="1000" dirty="0">
              <a:solidFill>
                <a:schemeClr val="tx2">
                  <a:lumMod val="75000"/>
                </a:schemeClr>
              </a:solidFill>
              <a:latin typeface="Corbel" panose="020B0503020204020204" pitchFamily="34" charset="0"/>
            </a:endParaRPr>
          </a:p>
        </p:txBody>
      </p:sp>
      <p:sp>
        <p:nvSpPr>
          <p:cNvPr id="18" name="Rectangle: Rounded Corners 17">
            <a:extLst>
              <a:ext uri="{FF2B5EF4-FFF2-40B4-BE49-F238E27FC236}">
                <a16:creationId xmlns:a16="http://schemas.microsoft.com/office/drawing/2014/main" id="{B5C41CEB-1FC4-4802-99E7-8F1CFE70BDA4}"/>
              </a:ext>
            </a:extLst>
          </p:cNvPr>
          <p:cNvSpPr/>
          <p:nvPr/>
        </p:nvSpPr>
        <p:spPr>
          <a:xfrm>
            <a:off x="7021319" y="5646391"/>
            <a:ext cx="1928037" cy="1064817"/>
          </a:xfrm>
          <a:prstGeom prst="roundRect">
            <a:avLst/>
          </a:prstGeom>
          <a:solidFill>
            <a:schemeClr val="accent4">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By engaging with high quality texts, children read with enthusiasm and enjoy talking about their reading.</a:t>
            </a:r>
            <a:endParaRPr lang="en-GB" sz="1000" dirty="0">
              <a:solidFill>
                <a:schemeClr val="tx2">
                  <a:lumMod val="75000"/>
                </a:schemeClr>
              </a:solidFill>
              <a:latin typeface="Corbel" panose="020B0503020204020204" pitchFamily="34" charset="0"/>
            </a:endParaRPr>
          </a:p>
        </p:txBody>
      </p:sp>
      <p:sp>
        <p:nvSpPr>
          <p:cNvPr id="19" name="Rectangle: Rounded Corners 18">
            <a:extLst>
              <a:ext uri="{FF2B5EF4-FFF2-40B4-BE49-F238E27FC236}">
                <a16:creationId xmlns:a16="http://schemas.microsoft.com/office/drawing/2014/main" id="{BC6F61C6-9491-403C-B336-B827EA7346C1}"/>
              </a:ext>
            </a:extLst>
          </p:cNvPr>
          <p:cNvSpPr/>
          <p:nvPr/>
        </p:nvSpPr>
        <p:spPr>
          <a:xfrm>
            <a:off x="9181565" y="5639537"/>
            <a:ext cx="1928037" cy="1064817"/>
          </a:xfrm>
          <a:prstGeom prst="roundRect">
            <a:avLst/>
          </a:prstGeom>
          <a:solidFill>
            <a:schemeClr val="accent4">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Pupils achieve the age-related expectations for reading, and those that find reading challenging are targeted for intervention to catch up.</a:t>
            </a:r>
            <a:endParaRPr lang="en-GB" sz="1000" dirty="0">
              <a:solidFill>
                <a:schemeClr val="tx2">
                  <a:lumMod val="75000"/>
                </a:schemeClr>
              </a:solidFill>
              <a:latin typeface="Corbel" panose="020B0503020204020204" pitchFamily="34" charset="0"/>
            </a:endParaRPr>
          </a:p>
        </p:txBody>
      </p:sp>
      <p:sp>
        <p:nvSpPr>
          <p:cNvPr id="20" name="Flowchart: Terminator 19">
            <a:extLst>
              <a:ext uri="{FF2B5EF4-FFF2-40B4-BE49-F238E27FC236}">
                <a16:creationId xmlns:a16="http://schemas.microsoft.com/office/drawing/2014/main" id="{205A4047-4386-44B0-98BA-B402C6FB6EC8}"/>
              </a:ext>
            </a:extLst>
          </p:cNvPr>
          <p:cNvSpPr/>
          <p:nvPr/>
        </p:nvSpPr>
        <p:spPr>
          <a:xfrm>
            <a:off x="2498650" y="6162749"/>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lowchart: Terminator 20">
            <a:extLst>
              <a:ext uri="{FF2B5EF4-FFF2-40B4-BE49-F238E27FC236}">
                <a16:creationId xmlns:a16="http://schemas.microsoft.com/office/drawing/2014/main" id="{F4FDFD06-CDF3-479D-A7F4-DA4F598756E2}"/>
              </a:ext>
            </a:extLst>
          </p:cNvPr>
          <p:cNvSpPr/>
          <p:nvPr/>
        </p:nvSpPr>
        <p:spPr>
          <a:xfrm>
            <a:off x="4620068" y="6154517"/>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lowchart: Terminator 21">
            <a:extLst>
              <a:ext uri="{FF2B5EF4-FFF2-40B4-BE49-F238E27FC236}">
                <a16:creationId xmlns:a16="http://schemas.microsoft.com/office/drawing/2014/main" id="{405A3A42-6B37-47B9-A58A-0C3FB4629BD3}"/>
              </a:ext>
            </a:extLst>
          </p:cNvPr>
          <p:cNvSpPr/>
          <p:nvPr/>
        </p:nvSpPr>
        <p:spPr>
          <a:xfrm>
            <a:off x="6780314" y="6146705"/>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lowchart: Terminator 22">
            <a:extLst>
              <a:ext uri="{FF2B5EF4-FFF2-40B4-BE49-F238E27FC236}">
                <a16:creationId xmlns:a16="http://schemas.microsoft.com/office/drawing/2014/main" id="{AC19A25D-52D5-4809-BE89-B16B8647ADA9}"/>
              </a:ext>
            </a:extLst>
          </p:cNvPr>
          <p:cNvSpPr/>
          <p:nvPr/>
        </p:nvSpPr>
        <p:spPr>
          <a:xfrm>
            <a:off x="8949356" y="6130655"/>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 name="Graphic 23" descr="Hourglass">
            <a:extLst>
              <a:ext uri="{FF2B5EF4-FFF2-40B4-BE49-F238E27FC236}">
                <a16:creationId xmlns:a16="http://schemas.microsoft.com/office/drawing/2014/main" id="{F53AFA57-12BF-423A-97DB-5785468D30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0346" y="5301111"/>
            <a:ext cx="348155" cy="348155"/>
          </a:xfrm>
          <a:prstGeom prst="rect">
            <a:avLst/>
          </a:prstGeom>
        </p:spPr>
      </p:pic>
      <p:pic>
        <p:nvPicPr>
          <p:cNvPr id="25" name="Graphic 24" descr="Mountains">
            <a:extLst>
              <a:ext uri="{FF2B5EF4-FFF2-40B4-BE49-F238E27FC236}">
                <a16:creationId xmlns:a16="http://schemas.microsoft.com/office/drawing/2014/main" id="{4C83A191-D215-4292-8FBA-6877FA999AC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46631" y="5274021"/>
            <a:ext cx="419471" cy="419471"/>
          </a:xfrm>
          <a:prstGeom prst="rect">
            <a:avLst/>
          </a:prstGeom>
        </p:spPr>
      </p:pic>
      <p:pic>
        <p:nvPicPr>
          <p:cNvPr id="26" name="Graphic 25" descr="Books">
            <a:extLst>
              <a:ext uri="{FF2B5EF4-FFF2-40B4-BE49-F238E27FC236}">
                <a16:creationId xmlns:a16="http://schemas.microsoft.com/office/drawing/2014/main" id="{F7575662-9B05-40DC-A0D1-7C2BDF7E62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687312" y="5253104"/>
            <a:ext cx="457200" cy="457200"/>
          </a:xfrm>
          <a:prstGeom prst="rect">
            <a:avLst/>
          </a:prstGeom>
        </p:spPr>
      </p:pic>
      <p:pic>
        <p:nvPicPr>
          <p:cNvPr id="27" name="Graphic 26" descr="Books">
            <a:extLst>
              <a:ext uri="{FF2B5EF4-FFF2-40B4-BE49-F238E27FC236}">
                <a16:creationId xmlns:a16="http://schemas.microsoft.com/office/drawing/2014/main" id="{48CA539D-F2F8-4E7F-9930-8C7FE559C51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47754" y="5238732"/>
            <a:ext cx="457200" cy="457200"/>
          </a:xfrm>
          <a:prstGeom prst="rect">
            <a:avLst/>
          </a:prstGeom>
        </p:spPr>
      </p:pic>
      <p:pic>
        <p:nvPicPr>
          <p:cNvPr id="28" name="Graphic 27" descr="Lightbulb and gear">
            <a:extLst>
              <a:ext uri="{FF2B5EF4-FFF2-40B4-BE49-F238E27FC236}">
                <a16:creationId xmlns:a16="http://schemas.microsoft.com/office/drawing/2014/main" id="{B7EA5CBA-54A3-41A9-8CA9-7BA368D055C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87695" y="5128164"/>
            <a:ext cx="457200" cy="457200"/>
          </a:xfrm>
          <a:prstGeom prst="rect">
            <a:avLst/>
          </a:prstGeom>
        </p:spPr>
      </p:pic>
      <p:pic>
        <p:nvPicPr>
          <p:cNvPr id="29" name="Graphic 28" descr="Heart">
            <a:extLst>
              <a:ext uri="{FF2B5EF4-FFF2-40B4-BE49-F238E27FC236}">
                <a16:creationId xmlns:a16="http://schemas.microsoft.com/office/drawing/2014/main" id="{EC324BD3-CABF-40A1-AF3A-BF759509D52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746167" y="5128164"/>
            <a:ext cx="457200" cy="457200"/>
          </a:xfrm>
          <a:prstGeom prst="rect">
            <a:avLst/>
          </a:prstGeom>
        </p:spPr>
      </p:pic>
      <p:pic>
        <p:nvPicPr>
          <p:cNvPr id="30" name="Graphic 29" descr="Arrow Rotate right">
            <a:extLst>
              <a:ext uri="{FF2B5EF4-FFF2-40B4-BE49-F238E27FC236}">
                <a16:creationId xmlns:a16="http://schemas.microsoft.com/office/drawing/2014/main" id="{6ED46049-B2D4-4D35-B84E-EB078AD933B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491597" flipV="1">
            <a:off x="9430208" y="5031819"/>
            <a:ext cx="581577" cy="581577"/>
          </a:xfrm>
          <a:prstGeom prst="rect">
            <a:avLst/>
          </a:prstGeom>
        </p:spPr>
      </p:pic>
      <p:pic>
        <p:nvPicPr>
          <p:cNvPr id="31" name="Graphic 30" descr="Signal">
            <a:extLst>
              <a:ext uri="{FF2B5EF4-FFF2-40B4-BE49-F238E27FC236}">
                <a16:creationId xmlns:a16="http://schemas.microsoft.com/office/drawing/2014/main" id="{27136BF4-9697-465A-BA2F-4A90F510EF3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935719" y="5010837"/>
            <a:ext cx="602900" cy="602900"/>
          </a:xfrm>
          <a:prstGeom prst="rect">
            <a:avLst/>
          </a:prstGeom>
        </p:spPr>
      </p:pic>
      <p:pic>
        <p:nvPicPr>
          <p:cNvPr id="32" name="Graphic 31" descr="Checkmark">
            <a:extLst>
              <a:ext uri="{FF2B5EF4-FFF2-40B4-BE49-F238E27FC236}">
                <a16:creationId xmlns:a16="http://schemas.microsoft.com/office/drawing/2014/main" id="{9ADDEF50-95B5-43D0-87C4-47AE39EACFC4}"/>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4621" y="4974636"/>
            <a:ext cx="420648" cy="420648"/>
          </a:xfrm>
          <a:prstGeom prst="rect">
            <a:avLst/>
          </a:prstGeom>
        </p:spPr>
      </p:pic>
    </p:spTree>
    <p:extLst>
      <p:ext uri="{BB962C8B-B14F-4D97-AF65-F5344CB8AC3E}">
        <p14:creationId xmlns:p14="http://schemas.microsoft.com/office/powerpoint/2010/main" val="1183770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1369</Words>
  <Application>Microsoft Office PowerPoint</Application>
  <PresentationFormat>Widescreen</PresentationFormat>
  <Paragraphs>39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Amatic SC</vt:lpstr>
      <vt:lpstr>Arial</vt:lpstr>
      <vt:lpstr>Calibri</vt:lpstr>
      <vt:lpstr>Calibri Light</vt:lpstr>
      <vt:lpstr>Corbel</vt:lpstr>
      <vt:lpstr>Segoe Script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Ashton</dc:creator>
  <cp:lastModifiedBy>Carole Godfrey</cp:lastModifiedBy>
  <cp:revision>40</cp:revision>
  <dcterms:created xsi:type="dcterms:W3CDTF">2022-03-25T11:47:00Z</dcterms:created>
  <dcterms:modified xsi:type="dcterms:W3CDTF">2022-09-20T17:27:54Z</dcterms:modified>
</cp:coreProperties>
</file>