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6" autoAdjust="0"/>
    <p:restoredTop sz="94660"/>
  </p:normalViewPr>
  <p:slideViewPr>
    <p:cSldViewPr snapToGrid="0">
      <p:cViewPr varScale="1">
        <p:scale>
          <a:sx n="68" d="100"/>
          <a:sy n="68" d="100"/>
        </p:scale>
        <p:origin x="9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E6AD-C164-4F3A-A065-91CE1404D3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0B44D2F-94DC-4698-BD06-5A2D2ADB1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96EB83-4723-4E5E-ABE1-77211C254A29}"/>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5" name="Footer Placeholder 4">
            <a:extLst>
              <a:ext uri="{FF2B5EF4-FFF2-40B4-BE49-F238E27FC236}">
                <a16:creationId xmlns:a16="http://schemas.microsoft.com/office/drawing/2014/main" id="{D2FCB01F-9C2B-4086-B5DD-7251D08BED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528B10-9C41-43BD-9E02-7322388E11A6}"/>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01605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AFA3-0C1D-4352-946D-A8E2335744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F74960-7CB3-43E3-B192-4D3BCD56A7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FC101-7CE0-4E70-BDA0-4A86DA074E6F}"/>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5" name="Footer Placeholder 4">
            <a:extLst>
              <a:ext uri="{FF2B5EF4-FFF2-40B4-BE49-F238E27FC236}">
                <a16:creationId xmlns:a16="http://schemas.microsoft.com/office/drawing/2014/main" id="{DF07D9F7-B512-4B1E-8640-E1EB1BF567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14D7D-B344-451C-B4DC-65732EA64179}"/>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50455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89C8F-5A12-4A74-A344-6301154B43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3AC4C5-BF77-41F4-BDAA-9A974D2BBC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D5B96-F095-47F7-BD6A-D0083E59B73F}"/>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5" name="Footer Placeholder 4">
            <a:extLst>
              <a:ext uri="{FF2B5EF4-FFF2-40B4-BE49-F238E27FC236}">
                <a16:creationId xmlns:a16="http://schemas.microsoft.com/office/drawing/2014/main" id="{2296AA04-26E6-4FE2-98FA-D3C00443AE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925DEA-837F-4C6A-97AB-EAC525732E37}"/>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53737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A9D2-3945-425D-90C4-7849989B66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F33CD1-8A67-49B1-8E9F-AE41A4D7A5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EF6FC-FCC0-4E7D-965B-1D0DF4AD9E15}"/>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5" name="Footer Placeholder 4">
            <a:extLst>
              <a:ext uri="{FF2B5EF4-FFF2-40B4-BE49-F238E27FC236}">
                <a16:creationId xmlns:a16="http://schemas.microsoft.com/office/drawing/2014/main" id="{7DFBCFC5-5F64-46E7-94A8-0B1F8D897E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7EAE8B-756D-4CBD-8B4B-1C8480B42748}"/>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6086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47A4-99A9-49CE-9DB3-BCAA54DDB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04DFBF-8A00-4ED2-BA35-58ED2F74A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FFBD85-64E7-4E79-A99A-F141546885CE}"/>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5" name="Footer Placeholder 4">
            <a:extLst>
              <a:ext uri="{FF2B5EF4-FFF2-40B4-BE49-F238E27FC236}">
                <a16:creationId xmlns:a16="http://schemas.microsoft.com/office/drawing/2014/main" id="{D49A1944-56F7-47F2-A762-0B70331781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CA21DD-3628-4F9F-924B-36C05E2849CF}"/>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6170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61BE-4406-43FF-A505-7E96D21908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0AA338-EA4E-46EA-9990-5BA8C45F87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8747C2-1B6B-4D39-8D7E-EA41A0C264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FEC25D-F5DD-4FEE-9D38-23C55F65FE49}"/>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6" name="Footer Placeholder 5">
            <a:extLst>
              <a:ext uri="{FF2B5EF4-FFF2-40B4-BE49-F238E27FC236}">
                <a16:creationId xmlns:a16="http://schemas.microsoft.com/office/drawing/2014/main" id="{A1ADF531-D089-4E45-AF60-7198D51E7C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2AEC61-018D-44E2-B9BB-CDB14A07F30E}"/>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105409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722D-5E63-4A94-BA6E-5EE9494AB6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4066A0-3F96-4B49-968E-E15804FDC4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8E649F-ADF1-48B8-BCA6-280356C951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8BC90D-97BD-43B5-840F-FC16947FFC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654389-A675-4C97-8021-88C4DA2900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94C3BC0-5DFC-4DB2-8DF3-2049720C5C7B}"/>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8" name="Footer Placeholder 7">
            <a:extLst>
              <a:ext uri="{FF2B5EF4-FFF2-40B4-BE49-F238E27FC236}">
                <a16:creationId xmlns:a16="http://schemas.microsoft.com/office/drawing/2014/main" id="{D4D21A3F-10B6-4A4C-AA3D-53AB0DF49F1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0480F0-55DF-47EC-9CCA-2F8E79A304B5}"/>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57470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28B5-1F4F-41F7-8C48-797D638359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A39366-B0C7-4E7B-9245-C6333EE325E5}"/>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4" name="Footer Placeholder 3">
            <a:extLst>
              <a:ext uri="{FF2B5EF4-FFF2-40B4-BE49-F238E27FC236}">
                <a16:creationId xmlns:a16="http://schemas.microsoft.com/office/drawing/2014/main" id="{16116AE1-36D2-4453-964F-F67FC98760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C64BC0-7F94-4DEE-AB81-A013EFD90DB0}"/>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95295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8E307-91C9-4C3F-9808-F203C835DD42}"/>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3" name="Footer Placeholder 2">
            <a:extLst>
              <a:ext uri="{FF2B5EF4-FFF2-40B4-BE49-F238E27FC236}">
                <a16:creationId xmlns:a16="http://schemas.microsoft.com/office/drawing/2014/main" id="{F697C94D-85AE-4D6C-AD9A-73898386E2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46F748-99B9-4C11-8F9F-B108E7561764}"/>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345133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497D6-366F-41D0-9095-94672D268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D8A857-AC5A-434E-8CB1-F66C7D0A7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538219-930A-4237-B47F-6C17CD4E2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003AE3-FBDD-4B5D-B2C1-C90F264F6CEE}"/>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6" name="Footer Placeholder 5">
            <a:extLst>
              <a:ext uri="{FF2B5EF4-FFF2-40B4-BE49-F238E27FC236}">
                <a16:creationId xmlns:a16="http://schemas.microsoft.com/office/drawing/2014/main" id="{AA37DCD1-6402-4128-B559-AD9B989B04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349033-12CF-420C-B3B0-B4BB39777EBB}"/>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12580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B5FB-8E3B-4A60-9C80-87B96EB75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E8023D-6122-45A8-A2B5-E70A35AF1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B87321-CA98-48E8-BDE0-749C12C6A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FF90BD-B791-46FA-A9C6-73DDB4CDCCD6}"/>
              </a:ext>
            </a:extLst>
          </p:cNvPr>
          <p:cNvSpPr>
            <a:spLocks noGrp="1"/>
          </p:cNvSpPr>
          <p:nvPr>
            <p:ph type="dt" sz="half" idx="10"/>
          </p:nvPr>
        </p:nvSpPr>
        <p:spPr/>
        <p:txBody>
          <a:bodyPr/>
          <a:lstStyle/>
          <a:p>
            <a:fld id="{DDFC3A89-8DB1-475D-816A-52ED49300796}" type="datetimeFigureOut">
              <a:rPr lang="en-GB" smtClean="0"/>
              <a:t>11/10/2022</a:t>
            </a:fld>
            <a:endParaRPr lang="en-GB"/>
          </a:p>
        </p:txBody>
      </p:sp>
      <p:sp>
        <p:nvSpPr>
          <p:cNvPr id="6" name="Footer Placeholder 5">
            <a:extLst>
              <a:ext uri="{FF2B5EF4-FFF2-40B4-BE49-F238E27FC236}">
                <a16:creationId xmlns:a16="http://schemas.microsoft.com/office/drawing/2014/main" id="{347A0B48-094D-42EC-9E25-139E8788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576716-37B6-42E6-9235-359ADC9FED46}"/>
              </a:ext>
            </a:extLst>
          </p:cNvPr>
          <p:cNvSpPr>
            <a:spLocks noGrp="1"/>
          </p:cNvSpPr>
          <p:nvPr>
            <p:ph type="sldNum" sz="quarter" idx="12"/>
          </p:nvPr>
        </p:nvSpPr>
        <p:spPr/>
        <p:txBody>
          <a:bodyPr/>
          <a:lstStyle/>
          <a:p>
            <a:fld id="{3FB48E37-B351-4D80-9C1F-BA1688A512E2}" type="slidenum">
              <a:rPr lang="en-GB" smtClean="0"/>
              <a:t>‹#›</a:t>
            </a:fld>
            <a:endParaRPr lang="en-GB"/>
          </a:p>
        </p:txBody>
      </p:sp>
    </p:spTree>
    <p:extLst>
      <p:ext uri="{BB962C8B-B14F-4D97-AF65-F5344CB8AC3E}">
        <p14:creationId xmlns:p14="http://schemas.microsoft.com/office/powerpoint/2010/main" val="23397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5FEDDF-905F-4433-B4A0-58854A583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F5D3EF-8F87-49E1-9090-AC37F634A4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7CF7B7-E6A0-4DB1-9DEB-392855A54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C3A89-8DB1-475D-816A-52ED49300796}" type="datetimeFigureOut">
              <a:rPr lang="en-GB" smtClean="0"/>
              <a:t>11/10/2022</a:t>
            </a:fld>
            <a:endParaRPr lang="en-GB"/>
          </a:p>
        </p:txBody>
      </p:sp>
      <p:sp>
        <p:nvSpPr>
          <p:cNvPr id="5" name="Footer Placeholder 4">
            <a:extLst>
              <a:ext uri="{FF2B5EF4-FFF2-40B4-BE49-F238E27FC236}">
                <a16:creationId xmlns:a16="http://schemas.microsoft.com/office/drawing/2014/main" id="{0463EC1B-E63E-44F6-B7CD-7D518BCF30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471735-B564-48E8-9F1F-D0FD46F58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48E37-B351-4D80-9C1F-BA1688A512E2}" type="slidenum">
              <a:rPr lang="en-GB" smtClean="0"/>
              <a:t>‹#›</a:t>
            </a:fld>
            <a:endParaRPr lang="en-GB"/>
          </a:p>
        </p:txBody>
      </p:sp>
    </p:spTree>
    <p:extLst>
      <p:ext uri="{BB962C8B-B14F-4D97-AF65-F5344CB8AC3E}">
        <p14:creationId xmlns:p14="http://schemas.microsoft.com/office/powerpoint/2010/main" val="2682831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svg"/><Relationship Id="rId26" Type="http://schemas.openxmlformats.org/officeDocument/2006/relationships/image" Target="../media/image25.svg"/><Relationship Id="rId3" Type="http://schemas.openxmlformats.org/officeDocument/2006/relationships/image" Target="../media/image2.svg"/><Relationship Id="rId21" Type="http://schemas.openxmlformats.org/officeDocument/2006/relationships/image" Target="../media/image20.png"/><Relationship Id="rId7" Type="http://schemas.openxmlformats.org/officeDocument/2006/relationships/image" Target="../media/image6.svg"/><Relationship Id="rId12" Type="http://schemas.openxmlformats.org/officeDocument/2006/relationships/image" Target="../media/image11.sv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png"/><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svg"/><Relationship Id="rId5" Type="http://schemas.openxmlformats.org/officeDocument/2006/relationships/image" Target="../media/image4.sv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svg"/><Relationship Id="rId22" Type="http://schemas.openxmlformats.org/officeDocument/2006/relationships/image" Target="../media/image21.sv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18" Type="http://schemas.openxmlformats.org/officeDocument/2006/relationships/image" Target="../media/image3.png"/><Relationship Id="rId3" Type="http://schemas.openxmlformats.org/officeDocument/2006/relationships/image" Target="../media/image6.svg"/><Relationship Id="rId21" Type="http://schemas.openxmlformats.org/officeDocument/2006/relationships/image" Target="../media/image23.svg"/><Relationship Id="rId7" Type="http://schemas.openxmlformats.org/officeDocument/2006/relationships/image" Target="../media/image27.svg"/><Relationship Id="rId12" Type="http://schemas.openxmlformats.org/officeDocument/2006/relationships/image" Target="../media/image16.png"/><Relationship Id="rId17" Type="http://schemas.openxmlformats.org/officeDocument/2006/relationships/image" Target="../media/image21.svg"/><Relationship Id="rId2" Type="http://schemas.openxmlformats.org/officeDocument/2006/relationships/image" Target="../media/image5.png"/><Relationship Id="rId16" Type="http://schemas.openxmlformats.org/officeDocument/2006/relationships/image" Target="../media/image20.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15.svg"/><Relationship Id="rId5" Type="http://schemas.openxmlformats.org/officeDocument/2006/relationships/image" Target="../media/image8.svg"/><Relationship Id="rId15" Type="http://schemas.openxmlformats.org/officeDocument/2006/relationships/image" Target="../media/image19.svg"/><Relationship Id="rId23" Type="http://schemas.openxmlformats.org/officeDocument/2006/relationships/image" Target="../media/image25.svg"/><Relationship Id="rId10" Type="http://schemas.openxmlformats.org/officeDocument/2006/relationships/image" Target="../media/image14.png"/><Relationship Id="rId19" Type="http://schemas.openxmlformats.org/officeDocument/2006/relationships/image" Target="../media/image4.svg"/><Relationship Id="rId4" Type="http://schemas.openxmlformats.org/officeDocument/2006/relationships/image" Target="../media/image7.png"/><Relationship Id="rId9" Type="http://schemas.openxmlformats.org/officeDocument/2006/relationships/image" Target="../media/image13.svg"/><Relationship Id="rId14" Type="http://schemas.openxmlformats.org/officeDocument/2006/relationships/image" Target="../media/image18.png"/><Relationship Id="rId22"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Bullseye">
            <a:extLst>
              <a:ext uri="{FF2B5EF4-FFF2-40B4-BE49-F238E27FC236}">
                <a16:creationId xmlns:a16="http://schemas.microsoft.com/office/drawing/2014/main" id="{11BA0663-D2F8-4E78-B832-924C235FC1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105" y="682061"/>
            <a:ext cx="483781" cy="483781"/>
          </a:xfrm>
          <a:prstGeom prst="rect">
            <a:avLst/>
          </a:prstGeom>
        </p:spPr>
      </p:pic>
      <p:sp>
        <p:nvSpPr>
          <p:cNvPr id="6" name="Flowchart: Terminator 5">
            <a:extLst>
              <a:ext uri="{FF2B5EF4-FFF2-40B4-BE49-F238E27FC236}">
                <a16:creationId xmlns:a16="http://schemas.microsoft.com/office/drawing/2014/main" id="{DB2B1BB5-4980-44A9-8316-0E2EA62BD6C6}"/>
              </a:ext>
            </a:extLst>
          </p:cNvPr>
          <p:cNvSpPr/>
          <p:nvPr/>
        </p:nvSpPr>
        <p:spPr>
          <a:xfrm>
            <a:off x="93163" y="120502"/>
            <a:ext cx="2074863" cy="457200"/>
          </a:xfrm>
          <a:prstGeom prst="flowChartTerminato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Box 2">
            <a:extLst>
              <a:ext uri="{FF2B5EF4-FFF2-40B4-BE49-F238E27FC236}">
                <a16:creationId xmlns:a16="http://schemas.microsoft.com/office/drawing/2014/main" id="{05E64115-581E-4B78-A895-360902004A22}"/>
              </a:ext>
            </a:extLst>
          </p:cNvPr>
          <p:cNvSpPr txBox="1">
            <a:spLocks noChangeArrowheads="1"/>
          </p:cNvSpPr>
          <p:nvPr/>
        </p:nvSpPr>
        <p:spPr bwMode="auto">
          <a:xfrm>
            <a:off x="93163" y="120502"/>
            <a:ext cx="2074863" cy="3484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latin typeface="Amatic SC" pitchFamily="2" charset="0"/>
              </a:rPr>
              <a:t>SUBJECT OVERVIEW</a:t>
            </a:r>
            <a:endParaRPr kumimoji="0" lang="en-US" altLang="en-US" sz="2400" b="1" i="0" u="none" strike="noStrike" cap="none" normalizeH="0" baseline="0" dirty="0">
              <a:ln>
                <a:noFill/>
              </a:ln>
              <a:solidFill>
                <a:schemeClr val="tx1"/>
              </a:solidFill>
              <a:effectLst/>
              <a:latin typeface="Amatic SC" pitchFamily="2" charset="0"/>
            </a:endParaRPr>
          </a:p>
        </p:txBody>
      </p:sp>
      <p:sp>
        <p:nvSpPr>
          <p:cNvPr id="8" name="TextBox 7">
            <a:extLst>
              <a:ext uri="{FF2B5EF4-FFF2-40B4-BE49-F238E27FC236}">
                <a16:creationId xmlns:a16="http://schemas.microsoft.com/office/drawing/2014/main" id="{9B28546E-B9E4-463B-B90C-7EE702537447}"/>
              </a:ext>
            </a:extLst>
          </p:cNvPr>
          <p:cNvSpPr txBox="1"/>
          <p:nvPr/>
        </p:nvSpPr>
        <p:spPr>
          <a:xfrm>
            <a:off x="686863" y="739875"/>
            <a:ext cx="3658309" cy="338554"/>
          </a:xfrm>
          <a:prstGeom prst="rect">
            <a:avLst/>
          </a:prstGeom>
          <a:noFill/>
        </p:spPr>
        <p:txBody>
          <a:bodyPr wrap="square" rtlCol="0">
            <a:spAutoFit/>
          </a:bodyPr>
          <a:lstStyle/>
          <a:p>
            <a:r>
              <a:rPr lang="en-US" sz="1600" b="1" dirty="0">
                <a:latin typeface="Segoe Script" panose="030B0504020000000003" pitchFamily="66" charset="0"/>
              </a:rPr>
              <a:t>Intent:</a:t>
            </a:r>
            <a:r>
              <a:rPr lang="en-US" sz="1600" dirty="0">
                <a:latin typeface="Segoe Script" panose="030B0504020000000003" pitchFamily="66" charset="0"/>
              </a:rPr>
              <a:t> </a:t>
            </a:r>
            <a:r>
              <a:rPr lang="en-US" sz="1200" b="1" dirty="0">
                <a:latin typeface="Segoe Script" panose="030B0504020000000003" pitchFamily="66" charset="0"/>
              </a:rPr>
              <a:t>We aim to… </a:t>
            </a:r>
            <a:endParaRPr lang="en-GB" sz="1200" b="1" dirty="0">
              <a:latin typeface="Segoe Script" panose="030B0504020000000003" pitchFamily="66" charset="0"/>
            </a:endParaRPr>
          </a:p>
        </p:txBody>
      </p:sp>
      <p:sp>
        <p:nvSpPr>
          <p:cNvPr id="11" name="TextBox 10">
            <a:extLst>
              <a:ext uri="{FF2B5EF4-FFF2-40B4-BE49-F238E27FC236}">
                <a16:creationId xmlns:a16="http://schemas.microsoft.com/office/drawing/2014/main" id="{C1C767C8-A64E-4317-803E-431C19124925}"/>
              </a:ext>
            </a:extLst>
          </p:cNvPr>
          <p:cNvSpPr txBox="1"/>
          <p:nvPr/>
        </p:nvSpPr>
        <p:spPr>
          <a:xfrm>
            <a:off x="2215116" y="159077"/>
            <a:ext cx="2275368" cy="461665"/>
          </a:xfrm>
          <a:prstGeom prst="rect">
            <a:avLst/>
          </a:prstGeom>
          <a:noFill/>
        </p:spPr>
        <p:txBody>
          <a:bodyPr wrap="square" rtlCol="0">
            <a:spAutoFit/>
          </a:bodyPr>
          <a:lstStyle/>
          <a:p>
            <a:r>
              <a:rPr lang="en-US" sz="2400" b="1" dirty="0">
                <a:latin typeface="Segoe Script" panose="030B0504020000000003" pitchFamily="66" charset="0"/>
              </a:rPr>
              <a:t>Writing </a:t>
            </a:r>
            <a:endParaRPr lang="en-GB" sz="2400" b="1" dirty="0">
              <a:latin typeface="Segoe Script" panose="030B0504020000000003" pitchFamily="66" charset="0"/>
            </a:endParaRPr>
          </a:p>
        </p:txBody>
      </p:sp>
      <p:sp>
        <p:nvSpPr>
          <p:cNvPr id="12" name="Rectangle: Rounded Corners 11">
            <a:extLst>
              <a:ext uri="{FF2B5EF4-FFF2-40B4-BE49-F238E27FC236}">
                <a16:creationId xmlns:a16="http://schemas.microsoft.com/office/drawing/2014/main" id="{CCBEBA63-F685-4F70-B2AF-8D25564482D5}"/>
              </a:ext>
            </a:extLst>
          </p:cNvPr>
          <p:cNvSpPr/>
          <p:nvPr/>
        </p:nvSpPr>
        <p:spPr>
          <a:xfrm>
            <a:off x="44925" y="1470068"/>
            <a:ext cx="1928037" cy="1035684"/>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2">
                  <a:lumMod val="75000"/>
                </a:schemeClr>
              </a:solidFill>
            </a:endParaRPr>
          </a:p>
          <a:p>
            <a:pPr algn="ctr"/>
            <a:endParaRPr lang="en-GB" sz="1000" i="1" dirty="0">
              <a:solidFill>
                <a:schemeClr val="tx1"/>
              </a:solidFill>
            </a:endParaRPr>
          </a:p>
          <a:p>
            <a:pPr algn="ctr"/>
            <a:r>
              <a:rPr lang="en-GB" sz="1000" dirty="0">
                <a:solidFill>
                  <a:schemeClr val="tx1"/>
                </a:solidFill>
              </a:rPr>
              <a:t>foster an enjoyment of writing by using high quality texts and models and by creating opportunities to write for different audiences for different purposes;</a:t>
            </a:r>
          </a:p>
          <a:p>
            <a:pPr algn="ctr"/>
            <a:endParaRPr lang="en-GB" sz="1000" dirty="0">
              <a:solidFill>
                <a:schemeClr val="tx2">
                  <a:lumMod val="75000"/>
                </a:schemeClr>
              </a:solidFill>
            </a:endParaRPr>
          </a:p>
          <a:p>
            <a:pPr algn="ctr"/>
            <a:endParaRPr lang="en-GB" sz="1000" dirty="0">
              <a:solidFill>
                <a:schemeClr val="tx2">
                  <a:lumMod val="75000"/>
                </a:schemeClr>
              </a:solidFill>
            </a:endParaRPr>
          </a:p>
        </p:txBody>
      </p:sp>
      <p:sp>
        <p:nvSpPr>
          <p:cNvPr id="13" name="Rectangle: Rounded Corners 12">
            <a:extLst>
              <a:ext uri="{FF2B5EF4-FFF2-40B4-BE49-F238E27FC236}">
                <a16:creationId xmlns:a16="http://schemas.microsoft.com/office/drawing/2014/main" id="{C25A3B03-2D96-46C7-9FAC-D3A9B489E2A1}"/>
              </a:ext>
            </a:extLst>
          </p:cNvPr>
          <p:cNvSpPr/>
          <p:nvPr/>
        </p:nvSpPr>
        <p:spPr>
          <a:xfrm>
            <a:off x="4148944" y="1512156"/>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support children, with the vocabulary, ideas, tools and  techniques for writing so that they are able, in turn, to communicate their own ideas;</a:t>
            </a:r>
            <a:endParaRPr lang="en-GB" sz="1000" dirty="0">
              <a:solidFill>
                <a:schemeClr val="tx2">
                  <a:lumMod val="75000"/>
                </a:schemeClr>
              </a:solidFill>
              <a:latin typeface="Corbel" panose="020B0503020204020204" pitchFamily="34" charset="0"/>
            </a:endParaRPr>
          </a:p>
        </p:txBody>
      </p:sp>
      <p:sp>
        <p:nvSpPr>
          <p:cNvPr id="14" name="Rectangle: Rounded Corners 13">
            <a:extLst>
              <a:ext uri="{FF2B5EF4-FFF2-40B4-BE49-F238E27FC236}">
                <a16:creationId xmlns:a16="http://schemas.microsoft.com/office/drawing/2014/main" id="{58F60B36-44EA-4243-8DBB-B88455CB1643}"/>
              </a:ext>
            </a:extLst>
          </p:cNvPr>
          <p:cNvSpPr/>
          <p:nvPr/>
        </p:nvSpPr>
        <p:spPr>
          <a:xfrm>
            <a:off x="2122042" y="1456658"/>
            <a:ext cx="1928037" cy="1035683"/>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rbel" panose="020B0503020204020204" pitchFamily="34" charset="0"/>
              </a:rPr>
              <a:t>bring clarity to the mechanics of the teaching of writing through teacher modelling and sentence stacking activities so that children experience the ‘live’ choices of a writer;</a:t>
            </a:r>
            <a:endParaRPr lang="en-GB" sz="400" dirty="0">
              <a:solidFill>
                <a:schemeClr val="tx1"/>
              </a:solidFill>
              <a:latin typeface="Corbel" panose="020B0503020204020204" pitchFamily="34" charset="0"/>
            </a:endParaRPr>
          </a:p>
        </p:txBody>
      </p:sp>
      <p:sp>
        <p:nvSpPr>
          <p:cNvPr id="15" name="TextBox 14">
            <a:extLst>
              <a:ext uri="{FF2B5EF4-FFF2-40B4-BE49-F238E27FC236}">
                <a16:creationId xmlns:a16="http://schemas.microsoft.com/office/drawing/2014/main" id="{F206A45A-A62E-45A6-81FD-81394AB218E8}"/>
              </a:ext>
            </a:extLst>
          </p:cNvPr>
          <p:cNvSpPr txBox="1"/>
          <p:nvPr/>
        </p:nvSpPr>
        <p:spPr>
          <a:xfrm>
            <a:off x="3785190" y="99292"/>
            <a:ext cx="7045369" cy="615553"/>
          </a:xfrm>
          <a:prstGeom prst="rect">
            <a:avLst/>
          </a:prstGeom>
          <a:noFill/>
        </p:spPr>
        <p:txBody>
          <a:bodyPr wrap="square" rtlCol="0">
            <a:spAutoFit/>
          </a:bodyPr>
          <a:lstStyle/>
          <a:p>
            <a:pPr algn="ctr"/>
            <a:r>
              <a:rPr lang="en-US" sz="1600" b="1" dirty="0">
                <a:latin typeface="Amatic SC" pitchFamily="2" charset="0"/>
              </a:rPr>
              <a:t>At </a:t>
            </a:r>
            <a:r>
              <a:rPr lang="en-US" sz="1600" b="1" dirty="0" err="1">
                <a:latin typeface="Amatic SC"/>
              </a:rPr>
              <a:t>Dilton</a:t>
            </a:r>
            <a:r>
              <a:rPr lang="en-US" sz="1600" b="1" dirty="0">
                <a:latin typeface="Amatic SC"/>
              </a:rPr>
              <a:t> Marsh CEVC School, </a:t>
            </a:r>
            <a:r>
              <a:rPr lang="en-GB" sz="1600" b="1" dirty="0">
                <a:latin typeface="Amatic SC"/>
              </a:rPr>
              <a:t>we endeavour to help our children develop into articulate and imaginative communicators of the spoken and written form.</a:t>
            </a:r>
            <a:r>
              <a:rPr lang="en-US" dirty="0">
                <a:solidFill>
                  <a:schemeClr val="tx2">
                    <a:lumMod val="75000"/>
                  </a:schemeClr>
                </a:solidFill>
              </a:rPr>
              <a:t> </a:t>
            </a:r>
            <a:endParaRPr lang="en-GB" b="1" dirty="0">
              <a:latin typeface="Amatic SC" pitchFamily="2" charset="0"/>
            </a:endParaRPr>
          </a:p>
        </p:txBody>
      </p:sp>
      <p:sp>
        <p:nvSpPr>
          <p:cNvPr id="18" name="Rectangle: Rounded Corners 17">
            <a:extLst>
              <a:ext uri="{FF2B5EF4-FFF2-40B4-BE49-F238E27FC236}">
                <a16:creationId xmlns:a16="http://schemas.microsoft.com/office/drawing/2014/main" id="{D8C9E9D1-6C4D-4E1D-B068-110868DBF0DF}"/>
              </a:ext>
            </a:extLst>
          </p:cNvPr>
          <p:cNvSpPr/>
          <p:nvPr/>
        </p:nvSpPr>
        <p:spPr>
          <a:xfrm>
            <a:off x="8161992" y="1491481"/>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ensure that pupils are taught a range of genres across the school which means they can communicate their learning appropriately;</a:t>
            </a:r>
            <a:endParaRPr lang="en-GB" sz="1000" dirty="0">
              <a:solidFill>
                <a:schemeClr val="tx2">
                  <a:lumMod val="75000"/>
                </a:schemeClr>
              </a:solidFill>
              <a:latin typeface="Corbel" panose="020B0503020204020204" pitchFamily="34" charset="0"/>
            </a:endParaRPr>
          </a:p>
        </p:txBody>
      </p:sp>
      <p:sp>
        <p:nvSpPr>
          <p:cNvPr id="19" name="Rectangle: Rounded Corners 18">
            <a:extLst>
              <a:ext uri="{FF2B5EF4-FFF2-40B4-BE49-F238E27FC236}">
                <a16:creationId xmlns:a16="http://schemas.microsoft.com/office/drawing/2014/main" id="{2D028A4E-8BB9-4FDA-979D-23F9981BA19B}"/>
              </a:ext>
            </a:extLst>
          </p:cNvPr>
          <p:cNvSpPr/>
          <p:nvPr/>
        </p:nvSpPr>
        <p:spPr>
          <a:xfrm>
            <a:off x="10198336" y="1455683"/>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develop a consistent approach to teaching writing in order to close gaps and ensure that all children leave in year 6 being able to write effectively</a:t>
            </a:r>
            <a:endParaRPr lang="en-GB" sz="1000" dirty="0">
              <a:solidFill>
                <a:schemeClr val="tx2">
                  <a:lumMod val="75000"/>
                </a:schemeClr>
              </a:solidFill>
              <a:latin typeface="Corbel" panose="020B0503020204020204" pitchFamily="34" charset="0"/>
            </a:endParaRPr>
          </a:p>
        </p:txBody>
      </p:sp>
      <p:sp>
        <p:nvSpPr>
          <p:cNvPr id="20" name="Flowchart: Terminator 19">
            <a:extLst>
              <a:ext uri="{FF2B5EF4-FFF2-40B4-BE49-F238E27FC236}">
                <a16:creationId xmlns:a16="http://schemas.microsoft.com/office/drawing/2014/main" id="{9086209A-DF78-466C-999B-F7FB7610152D}"/>
              </a:ext>
            </a:extLst>
          </p:cNvPr>
          <p:cNvSpPr/>
          <p:nvPr/>
        </p:nvSpPr>
        <p:spPr>
          <a:xfrm>
            <a:off x="1964167" y="1954026"/>
            <a:ext cx="134978" cy="54065"/>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owchart: Terminator 20">
            <a:extLst>
              <a:ext uri="{FF2B5EF4-FFF2-40B4-BE49-F238E27FC236}">
                <a16:creationId xmlns:a16="http://schemas.microsoft.com/office/drawing/2014/main" id="{15F68854-5FFC-4F5F-A052-E49794CF53FF}"/>
              </a:ext>
            </a:extLst>
          </p:cNvPr>
          <p:cNvSpPr/>
          <p:nvPr/>
        </p:nvSpPr>
        <p:spPr>
          <a:xfrm>
            <a:off x="4032175" y="1981919"/>
            <a:ext cx="112667"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lowchart: Terminator 21">
            <a:extLst>
              <a:ext uri="{FF2B5EF4-FFF2-40B4-BE49-F238E27FC236}">
                <a16:creationId xmlns:a16="http://schemas.microsoft.com/office/drawing/2014/main" id="{B79B8C52-695F-4C6B-9989-B726379EAD7B}"/>
              </a:ext>
            </a:extLst>
          </p:cNvPr>
          <p:cNvSpPr/>
          <p:nvPr/>
        </p:nvSpPr>
        <p:spPr>
          <a:xfrm>
            <a:off x="6362902" y="1970817"/>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lowchart: Terminator 22">
            <a:extLst>
              <a:ext uri="{FF2B5EF4-FFF2-40B4-BE49-F238E27FC236}">
                <a16:creationId xmlns:a16="http://schemas.microsoft.com/office/drawing/2014/main" id="{E25A5438-BB06-4D86-A510-873301F896FB}"/>
              </a:ext>
            </a:extLst>
          </p:cNvPr>
          <p:cNvSpPr/>
          <p:nvPr/>
        </p:nvSpPr>
        <p:spPr>
          <a:xfrm flipV="1">
            <a:off x="10083502" y="1946213"/>
            <a:ext cx="114834" cy="45719"/>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 name="Graphic 29" descr="Books">
            <a:extLst>
              <a:ext uri="{FF2B5EF4-FFF2-40B4-BE49-F238E27FC236}">
                <a16:creationId xmlns:a16="http://schemas.microsoft.com/office/drawing/2014/main" id="{4F224C5E-1424-4E81-B99B-4857181A30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68810" y="981579"/>
            <a:ext cx="457200" cy="457200"/>
          </a:xfrm>
          <a:prstGeom prst="rect">
            <a:avLst/>
          </a:prstGeom>
        </p:spPr>
      </p:pic>
      <p:pic>
        <p:nvPicPr>
          <p:cNvPr id="31" name="Graphic 30" descr="Books">
            <a:extLst>
              <a:ext uri="{FF2B5EF4-FFF2-40B4-BE49-F238E27FC236}">
                <a16:creationId xmlns:a16="http://schemas.microsoft.com/office/drawing/2014/main" id="{2175876B-2BA7-4351-86BE-C962F360FA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57055" y="973224"/>
            <a:ext cx="457200" cy="457200"/>
          </a:xfrm>
          <a:prstGeom prst="rect">
            <a:avLst/>
          </a:prstGeom>
        </p:spPr>
      </p:pic>
      <p:pic>
        <p:nvPicPr>
          <p:cNvPr id="37" name="Graphic 36" descr="Arrow Rotate right">
            <a:extLst>
              <a:ext uri="{FF2B5EF4-FFF2-40B4-BE49-F238E27FC236}">
                <a16:creationId xmlns:a16="http://schemas.microsoft.com/office/drawing/2014/main" id="{51675CF8-9E83-4C55-9E63-6D25A14964D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491597" flipV="1">
            <a:off x="10885086" y="894180"/>
            <a:ext cx="581577" cy="581577"/>
          </a:xfrm>
          <a:prstGeom prst="rect">
            <a:avLst/>
          </a:prstGeom>
        </p:spPr>
      </p:pic>
      <p:pic>
        <p:nvPicPr>
          <p:cNvPr id="41" name="Graphic 40" descr="Signal">
            <a:extLst>
              <a:ext uri="{FF2B5EF4-FFF2-40B4-BE49-F238E27FC236}">
                <a16:creationId xmlns:a16="http://schemas.microsoft.com/office/drawing/2014/main" id="{E7E9A530-EA92-404A-830D-ACC408A5EDF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421528" y="822729"/>
            <a:ext cx="602900" cy="602900"/>
          </a:xfrm>
          <a:prstGeom prst="rect">
            <a:avLst/>
          </a:prstGeom>
        </p:spPr>
      </p:pic>
      <p:pic>
        <p:nvPicPr>
          <p:cNvPr id="42" name="Picture 41">
            <a:extLst>
              <a:ext uri="{FF2B5EF4-FFF2-40B4-BE49-F238E27FC236}">
                <a16:creationId xmlns:a16="http://schemas.microsoft.com/office/drawing/2014/main" id="{740A51CC-7425-4BE4-AF06-AE964998F329}"/>
              </a:ext>
            </a:extLst>
          </p:cNvPr>
          <p:cNvPicPr>
            <a:picLocks noChangeAspect="1"/>
          </p:cNvPicPr>
          <p:nvPr/>
        </p:nvPicPr>
        <p:blipFill>
          <a:blip r:embed="rId10"/>
          <a:stretch>
            <a:fillRect/>
          </a:stretch>
        </p:blipFill>
        <p:spPr>
          <a:xfrm>
            <a:off x="11133181" y="120502"/>
            <a:ext cx="743911" cy="659601"/>
          </a:xfrm>
          <a:prstGeom prst="rect">
            <a:avLst/>
          </a:prstGeom>
        </p:spPr>
      </p:pic>
      <p:pic>
        <p:nvPicPr>
          <p:cNvPr id="45" name="Graphic 44" descr="Gears">
            <a:extLst>
              <a:ext uri="{FF2B5EF4-FFF2-40B4-BE49-F238E27FC236}">
                <a16:creationId xmlns:a16="http://schemas.microsoft.com/office/drawing/2014/main" id="{F0434351-6504-4A7B-A672-FA58B0DE70D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0712" y="2438472"/>
            <a:ext cx="648439" cy="648439"/>
          </a:xfrm>
          <a:prstGeom prst="rect">
            <a:avLst/>
          </a:prstGeom>
        </p:spPr>
      </p:pic>
      <p:sp>
        <p:nvSpPr>
          <p:cNvPr id="46" name="TextBox 45">
            <a:extLst>
              <a:ext uri="{FF2B5EF4-FFF2-40B4-BE49-F238E27FC236}">
                <a16:creationId xmlns:a16="http://schemas.microsoft.com/office/drawing/2014/main" id="{BB3AC6A4-BDB0-4455-8D7B-3C4A4967E48C}"/>
              </a:ext>
            </a:extLst>
          </p:cNvPr>
          <p:cNvSpPr txBox="1"/>
          <p:nvPr/>
        </p:nvSpPr>
        <p:spPr>
          <a:xfrm>
            <a:off x="567155" y="2575381"/>
            <a:ext cx="5010722" cy="338554"/>
          </a:xfrm>
          <a:prstGeom prst="rect">
            <a:avLst/>
          </a:prstGeom>
          <a:noFill/>
        </p:spPr>
        <p:txBody>
          <a:bodyPr wrap="square" rtlCol="0">
            <a:spAutoFit/>
          </a:bodyPr>
          <a:lstStyle/>
          <a:p>
            <a:r>
              <a:rPr lang="en-US" sz="1600" b="1" dirty="0">
                <a:latin typeface="Segoe Script" panose="030B0504020000000003" pitchFamily="66" charset="0"/>
              </a:rPr>
              <a:t>Implementation: </a:t>
            </a:r>
            <a:r>
              <a:rPr lang="en-US" sz="1200" b="1" dirty="0">
                <a:latin typeface="Segoe Script" panose="030B0504020000000003" pitchFamily="66" charset="0"/>
              </a:rPr>
              <a:t>How do we achieve our aims?</a:t>
            </a:r>
            <a:endParaRPr lang="en-GB" sz="1200" dirty="0">
              <a:latin typeface="Segoe Script" panose="030B0504020000000003" pitchFamily="66" charset="0"/>
            </a:endParaRPr>
          </a:p>
        </p:txBody>
      </p:sp>
      <p:sp>
        <p:nvSpPr>
          <p:cNvPr id="47" name="TextBox 46">
            <a:extLst>
              <a:ext uri="{FF2B5EF4-FFF2-40B4-BE49-F238E27FC236}">
                <a16:creationId xmlns:a16="http://schemas.microsoft.com/office/drawing/2014/main" id="{ECDDD0CE-0287-4182-97BE-FDFB4304C77F}"/>
              </a:ext>
            </a:extLst>
          </p:cNvPr>
          <p:cNvSpPr txBox="1"/>
          <p:nvPr/>
        </p:nvSpPr>
        <p:spPr>
          <a:xfrm>
            <a:off x="267385" y="2889793"/>
            <a:ext cx="11757043" cy="600164"/>
          </a:xfrm>
          <a:prstGeom prst="rect">
            <a:avLst/>
          </a:prstGeom>
          <a:noFill/>
          <a:ln w="19050">
            <a:solidFill>
              <a:srgbClr val="00B050"/>
            </a:solidFill>
          </a:ln>
        </p:spPr>
        <p:txBody>
          <a:bodyPr wrap="square" rtlCol="0">
            <a:spAutoFit/>
          </a:bodyPr>
          <a:lstStyle/>
          <a:p>
            <a:r>
              <a:rPr lang="en-US" sz="1100" dirty="0">
                <a:latin typeface="Corbel" panose="020B0503020204020204" pitchFamily="34" charset="0"/>
              </a:rPr>
              <a:t>We believe that having ideas, understanding how to use grammatical constructs to turn these ideas into meaning, and bringing this meaning to life through authorial language choice are essential in enabling children to communicate effectively.  We ensure children are immersed in a flourishing environment that values speaking, listening and the development of language as a vital part of the writing process. We use Jane Considine’s The Write Stuff methodology to ensure pupils are explicitly taught the craft of writing. </a:t>
            </a:r>
            <a:endParaRPr lang="en-GB" sz="1100" dirty="0">
              <a:latin typeface="Corbel" panose="020B0503020204020204" pitchFamily="34" charset="0"/>
            </a:endParaRPr>
          </a:p>
        </p:txBody>
      </p:sp>
      <p:sp>
        <p:nvSpPr>
          <p:cNvPr id="50" name="Rectangle: Rounded Corners 49">
            <a:extLst>
              <a:ext uri="{FF2B5EF4-FFF2-40B4-BE49-F238E27FC236}">
                <a16:creationId xmlns:a16="http://schemas.microsoft.com/office/drawing/2014/main" id="{45C338A3-832B-4138-B02F-0F19D4A1B0DD}"/>
              </a:ext>
            </a:extLst>
          </p:cNvPr>
          <p:cNvSpPr/>
          <p:nvPr/>
        </p:nvSpPr>
        <p:spPr>
          <a:xfrm>
            <a:off x="1657757" y="4193823"/>
            <a:ext cx="1365951" cy="2564884"/>
          </a:xfrm>
          <a:prstGeom prst="roundRect">
            <a:avLst/>
          </a:prstGeom>
          <a:solidFill>
            <a:schemeClr val="accent6">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en-GB" sz="1000" b="1" dirty="0">
                <a:solidFill>
                  <a:schemeClr val="tx1"/>
                </a:solidFill>
                <a:latin typeface="Corbel" panose="020B0503020204020204" pitchFamily="34" charset="0"/>
              </a:rPr>
              <a:t>The Ideas of Writing</a:t>
            </a:r>
          </a:p>
          <a:p>
            <a:pPr>
              <a:lnSpc>
                <a:spcPct val="107000"/>
              </a:lnSpc>
              <a:spcAft>
                <a:spcPts val="0"/>
              </a:spcAft>
            </a:pPr>
            <a:endParaRPr lang="en-GB" sz="1000" b="1"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Feeling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Asking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Noticing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Touching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Action</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Smelling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Tasting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Imagining</a:t>
            </a:r>
            <a:endParaRPr lang="en-GB" sz="1100" dirty="0">
              <a:solidFill>
                <a:schemeClr val="tx1"/>
              </a:solidFill>
              <a:latin typeface="Corbel" panose="020B0503020204020204" pitchFamily="34" charset="0"/>
            </a:endParaRPr>
          </a:p>
          <a:p>
            <a:pPr>
              <a:lnSpc>
                <a:spcPct val="107000"/>
              </a:lnSpc>
              <a:spcAft>
                <a:spcPts val="0"/>
              </a:spcAft>
            </a:pPr>
            <a:r>
              <a:rPr lang="en-GB" sz="1000" dirty="0">
                <a:solidFill>
                  <a:schemeClr val="tx1"/>
                </a:solidFill>
                <a:latin typeface="Corbel" panose="020B0503020204020204" pitchFamily="34" charset="0"/>
              </a:rPr>
              <a:t>Checking</a:t>
            </a:r>
            <a:endParaRPr lang="en-US" sz="1000" dirty="0">
              <a:solidFill>
                <a:schemeClr val="tx1"/>
              </a:solidFill>
            </a:endParaRPr>
          </a:p>
        </p:txBody>
      </p:sp>
      <p:sp>
        <p:nvSpPr>
          <p:cNvPr id="55" name="TextBox 54">
            <a:extLst>
              <a:ext uri="{FF2B5EF4-FFF2-40B4-BE49-F238E27FC236}">
                <a16:creationId xmlns:a16="http://schemas.microsoft.com/office/drawing/2014/main" id="{762EAA00-1CAD-4989-8F17-DFB107F3E6BC}"/>
              </a:ext>
            </a:extLst>
          </p:cNvPr>
          <p:cNvSpPr txBox="1"/>
          <p:nvPr/>
        </p:nvSpPr>
        <p:spPr>
          <a:xfrm>
            <a:off x="140029" y="3668071"/>
            <a:ext cx="2113607" cy="338554"/>
          </a:xfrm>
          <a:prstGeom prst="rect">
            <a:avLst/>
          </a:prstGeom>
          <a:noFill/>
          <a:ln w="28575">
            <a:solidFill>
              <a:srgbClr val="FFC000"/>
            </a:solidFill>
          </a:ln>
        </p:spPr>
        <p:txBody>
          <a:bodyPr wrap="square" rtlCol="0">
            <a:spAutoFit/>
          </a:bodyPr>
          <a:lstStyle/>
          <a:p>
            <a:r>
              <a:rPr lang="en-US" sz="1600" b="1" dirty="0">
                <a:latin typeface="Segoe Script" panose="030B0504020000000003" pitchFamily="66" charset="0"/>
              </a:rPr>
              <a:t>Learning to Write</a:t>
            </a:r>
            <a:endParaRPr lang="en-GB" sz="1200" b="1" dirty="0">
              <a:latin typeface="Segoe Script" panose="030B0504020000000003" pitchFamily="66" charset="0"/>
            </a:endParaRPr>
          </a:p>
        </p:txBody>
      </p:sp>
      <p:sp>
        <p:nvSpPr>
          <p:cNvPr id="57" name="Rectangle: Rounded Corners 56">
            <a:extLst>
              <a:ext uri="{FF2B5EF4-FFF2-40B4-BE49-F238E27FC236}">
                <a16:creationId xmlns:a16="http://schemas.microsoft.com/office/drawing/2014/main" id="{2DB4A2A5-E8C2-4936-AF99-F03F37F7B6B9}"/>
              </a:ext>
            </a:extLst>
          </p:cNvPr>
          <p:cNvSpPr/>
          <p:nvPr/>
        </p:nvSpPr>
        <p:spPr>
          <a:xfrm>
            <a:off x="6406400" y="3605402"/>
            <a:ext cx="2441208" cy="3153305"/>
          </a:xfrm>
          <a:prstGeom prst="roundRect">
            <a:avLst/>
          </a:prstGeom>
          <a:solidFill>
            <a:schemeClr val="accent6">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50" b="1" dirty="0">
                <a:solidFill>
                  <a:schemeClr val="tx1"/>
                </a:solidFill>
                <a:latin typeface="Corbel" panose="020B0503020204020204" pitchFamily="34" charset="0"/>
              </a:rPr>
              <a:t>Explicit teaching:</a:t>
            </a:r>
          </a:p>
          <a:p>
            <a:pPr marL="171450" indent="-171450">
              <a:buFont typeface="Arial" panose="020B0604020202020204" pitchFamily="34" charset="0"/>
              <a:buChar char="•"/>
            </a:pPr>
            <a:r>
              <a:rPr lang="en-GB" sz="1050" dirty="0">
                <a:solidFill>
                  <a:schemeClr val="tx1"/>
                </a:solidFill>
                <a:latin typeface="Corbel" panose="020B0503020204020204" pitchFamily="34" charset="0"/>
              </a:rPr>
              <a:t>Experience lessons stimulate ideas, and are used thoughtfully to generate </a:t>
            </a:r>
            <a:r>
              <a:rPr lang="en-GB" sz="1050" dirty="0" err="1">
                <a:solidFill>
                  <a:schemeClr val="tx1"/>
                </a:solidFill>
                <a:latin typeface="Corbel" panose="020B0503020204020204" pitchFamily="34" charset="0"/>
              </a:rPr>
              <a:t>furtherideas</a:t>
            </a:r>
            <a:r>
              <a:rPr lang="en-GB" sz="1050" dirty="0">
                <a:solidFill>
                  <a:schemeClr val="tx1"/>
                </a:solidFill>
                <a:latin typeface="Corbel" panose="020B0503020204020204" pitchFamily="34" charset="0"/>
              </a:rPr>
              <a:t> and vocabulary for writing </a:t>
            </a:r>
          </a:p>
          <a:p>
            <a:pPr marL="171450" indent="-171450">
              <a:buFont typeface="Arial" panose="020B0604020202020204" pitchFamily="34" charset="0"/>
              <a:buChar char="•"/>
            </a:pPr>
            <a:r>
              <a:rPr lang="en-GB" sz="1050" dirty="0">
                <a:solidFill>
                  <a:schemeClr val="tx1"/>
                </a:solidFill>
                <a:latin typeface="Corbel" panose="020B0503020204020204" pitchFamily="34" charset="0"/>
              </a:rPr>
              <a:t>Each Sentence Stacking lesson is organised into three learning chunks to stimulate, model and enable pupils to build clear and progressively rich language alongside contextualised application of specific writing objectives</a:t>
            </a:r>
          </a:p>
          <a:p>
            <a:pPr marL="171450" indent="-171450">
              <a:buFont typeface="Arial" panose="020B0604020202020204" pitchFamily="34" charset="0"/>
              <a:buChar char="•"/>
            </a:pPr>
            <a:r>
              <a:rPr lang="en-GB" sz="1050" dirty="0">
                <a:solidFill>
                  <a:schemeClr val="tx1"/>
                </a:solidFill>
                <a:latin typeface="Corbel" panose="020B0503020204020204" pitchFamily="34" charset="0"/>
              </a:rPr>
              <a:t>Each sentence stacking lesson is based around another ‘plot point’ for narrative, or part of the ‘shape’ for non-fiction genres.</a:t>
            </a:r>
          </a:p>
          <a:p>
            <a:pPr algn="ctr"/>
            <a:endParaRPr lang="en-US" sz="1200" dirty="0">
              <a:solidFill>
                <a:schemeClr val="tx1"/>
              </a:solidFill>
              <a:latin typeface="Corbel" panose="020B0503020204020204" pitchFamily="34" charset="0"/>
            </a:endParaRPr>
          </a:p>
        </p:txBody>
      </p:sp>
      <p:sp>
        <p:nvSpPr>
          <p:cNvPr id="61" name="Rectangle: Rounded Corners 60">
            <a:extLst>
              <a:ext uri="{FF2B5EF4-FFF2-40B4-BE49-F238E27FC236}">
                <a16:creationId xmlns:a16="http://schemas.microsoft.com/office/drawing/2014/main" id="{7272411F-F1F7-43A6-ACDC-0391096D0EC3}"/>
              </a:ext>
            </a:extLst>
          </p:cNvPr>
          <p:cNvSpPr/>
          <p:nvPr/>
        </p:nvSpPr>
        <p:spPr>
          <a:xfrm>
            <a:off x="8898867" y="3572775"/>
            <a:ext cx="3125561" cy="3178703"/>
          </a:xfrm>
          <a:prstGeom prst="roundRect">
            <a:avLst/>
          </a:prstGeom>
          <a:solidFill>
            <a:schemeClr val="accent6">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00" b="1" dirty="0">
                <a:solidFill>
                  <a:schemeClr val="tx1"/>
                </a:solidFill>
                <a:latin typeface="Corbel" panose="020B0503020204020204" pitchFamily="34" charset="0"/>
              </a:rPr>
              <a:t>Lesson structure:</a:t>
            </a:r>
          </a:p>
          <a:p>
            <a:pPr lvl="0"/>
            <a:r>
              <a:rPr lang="en-GB" sz="1000" b="1" dirty="0">
                <a:solidFill>
                  <a:schemeClr val="tx1"/>
                </a:solidFill>
                <a:latin typeface="Corbel" panose="020B0503020204020204" pitchFamily="34" charset="0"/>
              </a:rPr>
              <a:t>Initiate:</a:t>
            </a:r>
            <a:r>
              <a:rPr lang="en-GB" sz="1000" dirty="0">
                <a:solidFill>
                  <a:schemeClr val="tx1"/>
                </a:solidFill>
                <a:latin typeface="Corbel" panose="020B0503020204020204" pitchFamily="34" charset="0"/>
              </a:rPr>
              <a:t> teacher shares a stimulus e.g. film clip picture, drama which fosters word gathering and discussion; ‘</a:t>
            </a:r>
            <a:r>
              <a:rPr lang="en-GB" sz="1000" dirty="0" err="1">
                <a:solidFill>
                  <a:schemeClr val="tx1"/>
                </a:solidFill>
                <a:latin typeface="Corbel" panose="020B0503020204020204" pitchFamily="34" charset="0"/>
              </a:rPr>
              <a:t>chotting</a:t>
            </a:r>
            <a:r>
              <a:rPr lang="en-GB" sz="1000" dirty="0">
                <a:solidFill>
                  <a:schemeClr val="tx1"/>
                </a:solidFill>
                <a:latin typeface="Corbel" panose="020B0503020204020204" pitchFamily="34" charset="0"/>
              </a:rPr>
              <a:t>’ – pupils chat and jot words they want to use in their exercise books/whiteboards</a:t>
            </a:r>
          </a:p>
          <a:p>
            <a:pPr lvl="0"/>
            <a:r>
              <a:rPr lang="en-GB" sz="1000" b="1" dirty="0">
                <a:solidFill>
                  <a:schemeClr val="tx1"/>
                </a:solidFill>
                <a:latin typeface="Corbel" panose="020B0503020204020204" pitchFamily="34" charset="0"/>
              </a:rPr>
              <a:t>Model</a:t>
            </a:r>
            <a:r>
              <a:rPr lang="en-GB" sz="1000" dirty="0">
                <a:solidFill>
                  <a:schemeClr val="tx1"/>
                </a:solidFill>
                <a:latin typeface="Corbel" panose="020B0503020204020204" pitchFamily="34" charset="0"/>
              </a:rPr>
              <a:t>: the teacher models writing, explicitly explaining choices of words and sentence structure, using 2-3 lenses from the Writing Rainbow. Three sentences are written for each chunk’, using vocabulary gathered in the initiate stage. </a:t>
            </a:r>
          </a:p>
          <a:p>
            <a:pPr lvl="0"/>
            <a:r>
              <a:rPr lang="en-GB" sz="1000" b="1" dirty="0">
                <a:solidFill>
                  <a:schemeClr val="tx1"/>
                </a:solidFill>
                <a:latin typeface="Corbel" panose="020B0503020204020204" pitchFamily="34" charset="0"/>
              </a:rPr>
              <a:t>Enable:</a:t>
            </a:r>
            <a:r>
              <a:rPr lang="en-GB" sz="1000" dirty="0">
                <a:solidFill>
                  <a:schemeClr val="tx1"/>
                </a:solidFill>
                <a:latin typeface="Corbel" panose="020B0503020204020204" pitchFamily="34" charset="0"/>
              </a:rPr>
              <a:t> Being clear about the sentence idea, the children are then asked to write their sentences following clear criteria. The children have their ‘</a:t>
            </a:r>
            <a:r>
              <a:rPr lang="en-GB" sz="1000" dirty="0" err="1">
                <a:solidFill>
                  <a:schemeClr val="tx1"/>
                </a:solidFill>
                <a:latin typeface="Corbel" panose="020B0503020204020204" pitchFamily="34" charset="0"/>
              </a:rPr>
              <a:t>chottings</a:t>
            </a:r>
            <a:r>
              <a:rPr lang="en-GB" sz="1000" dirty="0">
                <a:solidFill>
                  <a:schemeClr val="tx1"/>
                </a:solidFill>
                <a:latin typeface="Corbel" panose="020B0503020204020204" pitchFamily="34" charset="0"/>
              </a:rPr>
              <a:t>’ to support their word choices.</a:t>
            </a:r>
          </a:p>
          <a:p>
            <a:pPr lvl="0"/>
            <a:r>
              <a:rPr lang="en-GB" sz="1000" b="1" dirty="0">
                <a:solidFill>
                  <a:schemeClr val="tx1"/>
                </a:solidFill>
                <a:latin typeface="Corbel" panose="020B0503020204020204" pitchFamily="34" charset="0"/>
              </a:rPr>
              <a:t>For every sentence written:</a:t>
            </a:r>
            <a:r>
              <a:rPr lang="en-GB" sz="1000" dirty="0">
                <a:solidFill>
                  <a:schemeClr val="tx1"/>
                </a:solidFill>
                <a:latin typeface="Corbel" panose="020B0503020204020204" pitchFamily="34" charset="0"/>
              </a:rPr>
              <a:t> children need to think about the IDEA of writing and the INTENT – e.g. positive or negative – that will affect word choice</a:t>
            </a:r>
          </a:p>
        </p:txBody>
      </p:sp>
      <p:sp>
        <p:nvSpPr>
          <p:cNvPr id="38" name="Rectangle: Rounded Corners 37">
            <a:extLst>
              <a:ext uri="{FF2B5EF4-FFF2-40B4-BE49-F238E27FC236}">
                <a16:creationId xmlns:a16="http://schemas.microsoft.com/office/drawing/2014/main" id="{5C75D639-B4EA-4391-BC90-6B48566B8505}"/>
              </a:ext>
            </a:extLst>
          </p:cNvPr>
          <p:cNvSpPr/>
          <p:nvPr/>
        </p:nvSpPr>
        <p:spPr>
          <a:xfrm>
            <a:off x="6165173" y="1514231"/>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rPr>
              <a:t>make links between our writing  and our learning in other subjects so that pupils are able to write knowledgeably and effectively across all subject areas;</a:t>
            </a:r>
            <a:endParaRPr lang="en-GB" sz="1000" dirty="0">
              <a:solidFill>
                <a:schemeClr val="tx2">
                  <a:lumMod val="75000"/>
                </a:schemeClr>
              </a:solidFill>
            </a:endParaRPr>
          </a:p>
        </p:txBody>
      </p:sp>
      <p:pic>
        <p:nvPicPr>
          <p:cNvPr id="29" name="Graphic 28" descr="Traffic cone">
            <a:extLst>
              <a:ext uri="{FF2B5EF4-FFF2-40B4-BE49-F238E27FC236}">
                <a16:creationId xmlns:a16="http://schemas.microsoft.com/office/drawing/2014/main" id="{2F760A81-E73D-40E4-BE64-F627C17B4A0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92160" y="955513"/>
            <a:ext cx="505146" cy="505146"/>
          </a:xfrm>
          <a:prstGeom prst="rect">
            <a:avLst/>
          </a:prstGeom>
        </p:spPr>
      </p:pic>
      <p:pic>
        <p:nvPicPr>
          <p:cNvPr id="40" name="Content Placeholder 39" descr="Target Audience">
            <a:extLst>
              <a:ext uri="{FF2B5EF4-FFF2-40B4-BE49-F238E27FC236}">
                <a16:creationId xmlns:a16="http://schemas.microsoft.com/office/drawing/2014/main" id="{76A0329D-0EE1-4EF3-A4E8-9AE871C91B3B}"/>
              </a:ext>
            </a:extLst>
          </p:cNvPr>
          <p:cNvPicPr>
            <a:picLocks noGrp="1" noChangeAspect="1"/>
          </p:cNvPicPr>
          <p:nvPr>
            <p:ph idx="1"/>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47160" y="929509"/>
            <a:ext cx="561562" cy="561562"/>
          </a:xfrm>
        </p:spPr>
      </p:pic>
      <p:pic>
        <p:nvPicPr>
          <p:cNvPr id="53" name="Graphic 52" descr="Hourglass">
            <a:extLst>
              <a:ext uri="{FF2B5EF4-FFF2-40B4-BE49-F238E27FC236}">
                <a16:creationId xmlns:a16="http://schemas.microsoft.com/office/drawing/2014/main" id="{18846DD3-B377-43A3-9849-5E02B8F7BD4C}"/>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968565" y="1112504"/>
            <a:ext cx="348155" cy="348155"/>
          </a:xfrm>
          <a:prstGeom prst="rect">
            <a:avLst/>
          </a:prstGeom>
        </p:spPr>
      </p:pic>
      <p:pic>
        <p:nvPicPr>
          <p:cNvPr id="54" name="Graphic 53" descr="Mountains">
            <a:extLst>
              <a:ext uri="{FF2B5EF4-FFF2-40B4-BE49-F238E27FC236}">
                <a16:creationId xmlns:a16="http://schemas.microsoft.com/office/drawing/2014/main" id="{DEA79A4A-C1AC-479D-BD67-76FBE24E241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556918" y="1076847"/>
            <a:ext cx="419471" cy="419471"/>
          </a:xfrm>
          <a:prstGeom prst="rect">
            <a:avLst/>
          </a:prstGeom>
        </p:spPr>
      </p:pic>
      <p:pic>
        <p:nvPicPr>
          <p:cNvPr id="56" name="Graphic 55" descr="Test tubes">
            <a:extLst>
              <a:ext uri="{FF2B5EF4-FFF2-40B4-BE49-F238E27FC236}">
                <a16:creationId xmlns:a16="http://schemas.microsoft.com/office/drawing/2014/main" id="{A2322D38-12B9-4C06-8EE7-850D5DECD0D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7312032" y="1045179"/>
            <a:ext cx="429713" cy="429713"/>
          </a:xfrm>
          <a:prstGeom prst="rect">
            <a:avLst/>
          </a:prstGeom>
        </p:spPr>
      </p:pic>
      <p:pic>
        <p:nvPicPr>
          <p:cNvPr id="3" name="Graphic 2" descr="Rainbow">
            <a:extLst>
              <a:ext uri="{FF2B5EF4-FFF2-40B4-BE49-F238E27FC236}">
                <a16:creationId xmlns:a16="http://schemas.microsoft.com/office/drawing/2014/main" id="{C557F92D-ACB7-4159-A0B9-4637ACE612B5}"/>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4843552" y="924485"/>
            <a:ext cx="543754" cy="543754"/>
          </a:xfrm>
          <a:prstGeom prst="rect">
            <a:avLst/>
          </a:prstGeom>
        </p:spPr>
      </p:pic>
      <p:sp>
        <p:nvSpPr>
          <p:cNvPr id="43" name="Rectangle: Rounded Corners 42">
            <a:extLst>
              <a:ext uri="{FF2B5EF4-FFF2-40B4-BE49-F238E27FC236}">
                <a16:creationId xmlns:a16="http://schemas.microsoft.com/office/drawing/2014/main" id="{BB916EFD-ADF1-4410-8737-C90DF619C636}"/>
              </a:ext>
            </a:extLst>
          </p:cNvPr>
          <p:cNvSpPr/>
          <p:nvPr/>
        </p:nvSpPr>
        <p:spPr>
          <a:xfrm>
            <a:off x="3114911" y="4193823"/>
            <a:ext cx="1620309" cy="2557656"/>
          </a:xfrm>
          <a:prstGeom prst="roundRect">
            <a:avLst/>
          </a:prstGeom>
          <a:solidFill>
            <a:schemeClr val="accent6">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000" b="1" dirty="0">
                <a:solidFill>
                  <a:schemeClr val="tx1"/>
                </a:solidFill>
                <a:latin typeface="Corbel" panose="020B0503020204020204" pitchFamily="34" charset="0"/>
              </a:rPr>
              <a:t>The Grammar of Writing</a:t>
            </a:r>
          </a:p>
          <a:p>
            <a:pPr fontAlgn="t"/>
            <a:r>
              <a:rPr lang="en-GB" sz="1000" dirty="0">
                <a:solidFill>
                  <a:schemeClr val="tx1"/>
                </a:solidFill>
                <a:latin typeface="Corbel" panose="020B0503020204020204" pitchFamily="34" charset="0"/>
              </a:rPr>
              <a:t> </a:t>
            </a:r>
          </a:p>
          <a:p>
            <a:pPr fontAlgn="t"/>
            <a:r>
              <a:rPr lang="en-GB" sz="1000" dirty="0">
                <a:solidFill>
                  <a:schemeClr val="tx1"/>
                </a:solidFill>
                <a:latin typeface="Corbel" panose="020B0503020204020204" pitchFamily="34" charset="0"/>
              </a:rPr>
              <a:t>Adverbials and adverbial forms</a:t>
            </a:r>
          </a:p>
          <a:p>
            <a:pPr fontAlgn="t"/>
            <a:r>
              <a:rPr lang="en-GB" sz="1000" dirty="0">
                <a:solidFill>
                  <a:schemeClr val="tx1"/>
                </a:solidFill>
                <a:latin typeface="Corbel" panose="020B0503020204020204" pitchFamily="34" charset="0"/>
              </a:rPr>
              <a:t>Basics (word classes)</a:t>
            </a:r>
          </a:p>
          <a:p>
            <a:pPr fontAlgn="t"/>
            <a:r>
              <a:rPr lang="en-GB" sz="1000" dirty="0">
                <a:solidFill>
                  <a:schemeClr val="tx1"/>
                </a:solidFill>
                <a:latin typeface="Corbel" panose="020B0503020204020204" pitchFamily="34" charset="0"/>
              </a:rPr>
              <a:t>Complex sentences</a:t>
            </a:r>
          </a:p>
          <a:p>
            <a:pPr fontAlgn="t"/>
            <a:r>
              <a:rPr lang="en-GB" sz="1000" dirty="0">
                <a:solidFill>
                  <a:schemeClr val="tx1"/>
                </a:solidFill>
                <a:latin typeface="Corbel" panose="020B0503020204020204" pitchFamily="34" charset="0"/>
              </a:rPr>
              <a:t>Dialogue and contracted forms</a:t>
            </a:r>
          </a:p>
          <a:p>
            <a:pPr fontAlgn="t"/>
            <a:r>
              <a:rPr lang="en-GB" sz="1000" dirty="0">
                <a:solidFill>
                  <a:schemeClr val="tx1"/>
                </a:solidFill>
                <a:latin typeface="Corbel" panose="020B0503020204020204" pitchFamily="34" charset="0"/>
              </a:rPr>
              <a:t>Structure and style </a:t>
            </a:r>
          </a:p>
          <a:p>
            <a:pPr fontAlgn="t"/>
            <a:r>
              <a:rPr lang="en-GB" sz="1000" dirty="0">
                <a:solidFill>
                  <a:schemeClr val="tx1"/>
                </a:solidFill>
                <a:latin typeface="Corbel" panose="020B0503020204020204" pitchFamily="34" charset="0"/>
              </a:rPr>
              <a:t>Purpose</a:t>
            </a:r>
          </a:p>
          <a:p>
            <a:pPr fontAlgn="t"/>
            <a:r>
              <a:rPr lang="en-GB" sz="1000" dirty="0">
                <a:solidFill>
                  <a:schemeClr val="tx1"/>
                </a:solidFill>
                <a:latin typeface="Corbel" panose="020B0503020204020204" pitchFamily="34" charset="0"/>
              </a:rPr>
              <a:t>Paragraphs</a:t>
            </a:r>
          </a:p>
          <a:p>
            <a:pPr fontAlgn="t"/>
            <a:r>
              <a:rPr lang="en-GB" sz="1000" dirty="0">
                <a:solidFill>
                  <a:schemeClr val="tx1"/>
                </a:solidFill>
                <a:latin typeface="Corbel" panose="020B0503020204020204" pitchFamily="34" charset="0"/>
              </a:rPr>
              <a:t>Passive or Active voice</a:t>
            </a:r>
          </a:p>
          <a:p>
            <a:pPr fontAlgn="t"/>
            <a:r>
              <a:rPr lang="en-GB" sz="1000" dirty="0">
                <a:solidFill>
                  <a:schemeClr val="tx1"/>
                </a:solidFill>
                <a:latin typeface="Corbel" panose="020B0503020204020204" pitchFamily="34" charset="0"/>
              </a:rPr>
              <a:t>Past and present tense</a:t>
            </a:r>
          </a:p>
          <a:p>
            <a:pPr fontAlgn="t"/>
            <a:r>
              <a:rPr lang="en-GB" sz="1000" dirty="0">
                <a:solidFill>
                  <a:schemeClr val="tx1"/>
                </a:solidFill>
                <a:latin typeface="Corbel" panose="020B0503020204020204" pitchFamily="34" charset="0"/>
              </a:rPr>
              <a:t>Punctuation </a:t>
            </a:r>
            <a:endParaRPr lang="en-US" sz="1000" dirty="0">
              <a:solidFill>
                <a:schemeClr val="tx1"/>
              </a:solidFill>
            </a:endParaRPr>
          </a:p>
        </p:txBody>
      </p:sp>
      <p:sp>
        <p:nvSpPr>
          <p:cNvPr id="44" name="Rectangle: Rounded Corners 43">
            <a:extLst>
              <a:ext uri="{FF2B5EF4-FFF2-40B4-BE49-F238E27FC236}">
                <a16:creationId xmlns:a16="http://schemas.microsoft.com/office/drawing/2014/main" id="{90C8C6D0-A30B-4B0F-9BC7-75FACDBEF8C0}"/>
              </a:ext>
            </a:extLst>
          </p:cNvPr>
          <p:cNvSpPr/>
          <p:nvPr/>
        </p:nvSpPr>
        <p:spPr>
          <a:xfrm>
            <a:off x="4826422" y="4193823"/>
            <a:ext cx="1523991" cy="2557656"/>
          </a:xfrm>
          <a:prstGeom prst="roundRect">
            <a:avLst/>
          </a:prstGeom>
          <a:solidFill>
            <a:schemeClr val="accent6">
              <a:lumMod val="20000"/>
              <a:lumOff val="8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GB" sz="1000" b="1" dirty="0">
                <a:solidFill>
                  <a:schemeClr val="tx1"/>
                </a:solidFill>
                <a:latin typeface="Corbel" panose="020B0503020204020204" pitchFamily="34" charset="0"/>
              </a:rPr>
              <a:t>The Techniques of Writing</a:t>
            </a:r>
          </a:p>
          <a:p>
            <a:pPr fontAlgn="t"/>
            <a:endParaRPr lang="en-GB" sz="1000" b="1" dirty="0">
              <a:solidFill>
                <a:schemeClr val="tx1"/>
              </a:solidFill>
              <a:latin typeface="Corbel" panose="020B0503020204020204" pitchFamily="34" charset="0"/>
            </a:endParaRPr>
          </a:p>
          <a:p>
            <a:pPr fontAlgn="t"/>
            <a:r>
              <a:rPr lang="en-GB" sz="1000" dirty="0">
                <a:solidFill>
                  <a:schemeClr val="tx1"/>
                </a:solidFill>
                <a:latin typeface="Corbel" panose="020B0503020204020204" pitchFamily="34" charset="0"/>
              </a:rPr>
              <a:t>*KS1,      KS2  all</a:t>
            </a:r>
          </a:p>
          <a:p>
            <a:pPr fontAlgn="t"/>
            <a:r>
              <a:rPr lang="en-GB" sz="1000" dirty="0">
                <a:solidFill>
                  <a:schemeClr val="tx1"/>
                </a:solidFill>
                <a:latin typeface="Corbel" panose="020B0503020204020204" pitchFamily="34" charset="0"/>
              </a:rPr>
              <a:t>Simile*</a:t>
            </a:r>
          </a:p>
          <a:p>
            <a:pPr fontAlgn="t"/>
            <a:r>
              <a:rPr lang="en-GB" sz="1000" dirty="0">
                <a:solidFill>
                  <a:schemeClr val="tx1"/>
                </a:solidFill>
                <a:latin typeface="Corbel" panose="020B0503020204020204" pitchFamily="34" charset="0"/>
              </a:rPr>
              <a:t>Alliteration*</a:t>
            </a:r>
          </a:p>
          <a:p>
            <a:pPr fontAlgn="t"/>
            <a:r>
              <a:rPr lang="en-GB" sz="1000" dirty="0">
                <a:solidFill>
                  <a:schemeClr val="tx1"/>
                </a:solidFill>
                <a:latin typeface="Corbel" panose="020B0503020204020204" pitchFamily="34" charset="0"/>
              </a:rPr>
              <a:t>Rhyme*</a:t>
            </a:r>
          </a:p>
          <a:p>
            <a:pPr fontAlgn="t"/>
            <a:r>
              <a:rPr lang="en-GB" sz="1000" dirty="0">
                <a:solidFill>
                  <a:schemeClr val="tx1"/>
                </a:solidFill>
                <a:latin typeface="Corbel" panose="020B0503020204020204" pitchFamily="34" charset="0"/>
              </a:rPr>
              <a:t>Onomatopoeia*</a:t>
            </a:r>
          </a:p>
          <a:p>
            <a:pPr fontAlgn="t"/>
            <a:r>
              <a:rPr lang="en-GB" sz="1000" dirty="0">
                <a:solidFill>
                  <a:schemeClr val="tx1"/>
                </a:solidFill>
                <a:latin typeface="Corbel" panose="020B0503020204020204" pitchFamily="34" charset="0"/>
              </a:rPr>
              <a:t>Repetition*</a:t>
            </a:r>
          </a:p>
          <a:p>
            <a:pPr fontAlgn="t"/>
            <a:r>
              <a:rPr lang="en-GB" sz="1000" dirty="0">
                <a:solidFill>
                  <a:schemeClr val="tx1"/>
                </a:solidFill>
                <a:latin typeface="Corbel" panose="020B0503020204020204" pitchFamily="34" charset="0"/>
              </a:rPr>
              <a:t>Personification</a:t>
            </a:r>
          </a:p>
          <a:p>
            <a:pPr fontAlgn="t"/>
            <a:r>
              <a:rPr lang="en-GB" sz="1000" dirty="0">
                <a:solidFill>
                  <a:schemeClr val="tx1"/>
                </a:solidFill>
                <a:latin typeface="Corbel" panose="020B0503020204020204" pitchFamily="34" charset="0"/>
              </a:rPr>
              <a:t>Pun</a:t>
            </a:r>
          </a:p>
          <a:p>
            <a:pPr fontAlgn="t"/>
            <a:r>
              <a:rPr lang="en-GB" sz="1000" dirty="0">
                <a:solidFill>
                  <a:schemeClr val="tx1"/>
                </a:solidFill>
                <a:latin typeface="Corbel" panose="020B0503020204020204" pitchFamily="34" charset="0"/>
              </a:rPr>
              <a:t>Symbolism</a:t>
            </a:r>
          </a:p>
          <a:p>
            <a:pPr fontAlgn="t"/>
            <a:r>
              <a:rPr lang="en-GB" sz="1000" dirty="0">
                <a:solidFill>
                  <a:schemeClr val="tx1"/>
                </a:solidFill>
                <a:latin typeface="Corbel" panose="020B0503020204020204" pitchFamily="34" charset="0"/>
              </a:rPr>
              <a:t>Pathetic Fallacy</a:t>
            </a:r>
          </a:p>
          <a:p>
            <a:pPr fontAlgn="t"/>
            <a:r>
              <a:rPr lang="en-GB" sz="1000" dirty="0">
                <a:solidFill>
                  <a:schemeClr val="tx1"/>
                </a:solidFill>
                <a:latin typeface="Corbel" panose="020B0503020204020204" pitchFamily="34" charset="0"/>
              </a:rPr>
              <a:t>Metaphor </a:t>
            </a:r>
          </a:p>
        </p:txBody>
      </p:sp>
      <p:pic>
        <p:nvPicPr>
          <p:cNvPr id="16" name="Graphic 15" descr="Tools">
            <a:extLst>
              <a:ext uri="{FF2B5EF4-FFF2-40B4-BE49-F238E27FC236}">
                <a16:creationId xmlns:a16="http://schemas.microsoft.com/office/drawing/2014/main" id="{91CA1FA8-643E-4D80-B231-E69B27807940}"/>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4351504" y="981579"/>
            <a:ext cx="457200" cy="457200"/>
          </a:xfrm>
          <a:prstGeom prst="rect">
            <a:avLst/>
          </a:prstGeom>
        </p:spPr>
      </p:pic>
      <p:pic>
        <p:nvPicPr>
          <p:cNvPr id="48" name="Graphic 47" descr="Rainbow">
            <a:extLst>
              <a:ext uri="{FF2B5EF4-FFF2-40B4-BE49-F238E27FC236}">
                <a16:creationId xmlns:a16="http://schemas.microsoft.com/office/drawing/2014/main" id="{3872B3FC-BCBE-4086-9F19-2E5B52C2AA14}"/>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2800639" y="3599478"/>
            <a:ext cx="543754" cy="543754"/>
          </a:xfrm>
          <a:prstGeom prst="rect">
            <a:avLst/>
          </a:prstGeom>
        </p:spPr>
      </p:pic>
      <p:pic>
        <p:nvPicPr>
          <p:cNvPr id="49" name="Graphic 48" descr="Tools">
            <a:extLst>
              <a:ext uri="{FF2B5EF4-FFF2-40B4-BE49-F238E27FC236}">
                <a16:creationId xmlns:a16="http://schemas.microsoft.com/office/drawing/2014/main" id="{F591F610-5B36-4C14-BC39-1FD438EDFBE1}"/>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2344838" y="3661839"/>
            <a:ext cx="457200" cy="457200"/>
          </a:xfrm>
          <a:prstGeom prst="rect">
            <a:avLst/>
          </a:prstGeom>
        </p:spPr>
      </p:pic>
      <p:pic>
        <p:nvPicPr>
          <p:cNvPr id="51" name="Graphic 50" descr="Traffic cone">
            <a:extLst>
              <a:ext uri="{FF2B5EF4-FFF2-40B4-BE49-F238E27FC236}">
                <a16:creationId xmlns:a16="http://schemas.microsoft.com/office/drawing/2014/main" id="{33A2D5D2-01A9-49BC-A897-43974440240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352800" y="3598478"/>
            <a:ext cx="505146" cy="505146"/>
          </a:xfrm>
          <a:prstGeom prst="rect">
            <a:avLst/>
          </a:prstGeom>
        </p:spPr>
      </p:pic>
      <p:sp>
        <p:nvSpPr>
          <p:cNvPr id="17" name="TextBox 16">
            <a:extLst>
              <a:ext uri="{FF2B5EF4-FFF2-40B4-BE49-F238E27FC236}">
                <a16:creationId xmlns:a16="http://schemas.microsoft.com/office/drawing/2014/main" id="{2DFFD512-78B4-4908-B112-8DB5F839B44F}"/>
              </a:ext>
            </a:extLst>
          </p:cNvPr>
          <p:cNvSpPr txBox="1"/>
          <p:nvPr/>
        </p:nvSpPr>
        <p:spPr>
          <a:xfrm>
            <a:off x="150852" y="4129901"/>
            <a:ext cx="1291868" cy="2708434"/>
          </a:xfrm>
          <a:prstGeom prst="rect">
            <a:avLst/>
          </a:prstGeom>
          <a:noFill/>
          <a:ln w="12700">
            <a:solidFill>
              <a:srgbClr val="00B050"/>
            </a:solidFill>
          </a:ln>
        </p:spPr>
        <p:txBody>
          <a:bodyPr wrap="square" rtlCol="0">
            <a:spAutoFit/>
          </a:bodyPr>
          <a:lstStyle/>
          <a:p>
            <a:pPr lvl="0"/>
            <a:r>
              <a:rPr lang="en-GB" sz="1000" b="1" dirty="0"/>
              <a:t>Teaching sequences</a:t>
            </a:r>
            <a:r>
              <a:rPr lang="en-GB" sz="1000" dirty="0"/>
              <a:t> include experience days and sentence stacking lessons, that have modelling at the heart of them. </a:t>
            </a:r>
          </a:p>
          <a:p>
            <a:r>
              <a:rPr lang="en-GB" sz="1000" b="1" dirty="0"/>
              <a:t>Sentences are taught under the structural framework of The Writing Rainbow:</a:t>
            </a:r>
            <a:r>
              <a:rPr lang="en-GB" sz="1000" dirty="0"/>
              <a:t> teachers prepare children for writing by modelling the ideas, grammar and techniques of writing.</a:t>
            </a:r>
          </a:p>
        </p:txBody>
      </p:sp>
    </p:spTree>
    <p:extLst>
      <p:ext uri="{BB962C8B-B14F-4D97-AF65-F5344CB8AC3E}">
        <p14:creationId xmlns:p14="http://schemas.microsoft.com/office/powerpoint/2010/main" val="218484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DC67FBB-A481-46F8-B85A-1BBB3E06990F}"/>
              </a:ext>
            </a:extLst>
          </p:cNvPr>
          <p:cNvSpPr/>
          <p:nvPr/>
        </p:nvSpPr>
        <p:spPr>
          <a:xfrm>
            <a:off x="3216017" y="445051"/>
            <a:ext cx="3857727" cy="2987391"/>
          </a:xfrm>
          <a:prstGeom prst="round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200" b="1" dirty="0">
                <a:solidFill>
                  <a:schemeClr val="tx1"/>
                </a:solidFill>
              </a:rPr>
              <a:t>Editing: </a:t>
            </a:r>
          </a:p>
          <a:p>
            <a:pPr lvl="0"/>
            <a:r>
              <a:rPr lang="en-US" sz="1000" dirty="0">
                <a:solidFill>
                  <a:schemeClr val="tx1"/>
                </a:solidFill>
              </a:rPr>
              <a:t>During the Independent Write it is crucial that children’s errors or amendments are highlighted directly but in a way that expects the children to use their knowledge and understanding to address. The final part of the writing process looks at revision of what has been crafted. </a:t>
            </a:r>
          </a:p>
          <a:p>
            <a:pPr lvl="0"/>
            <a:r>
              <a:rPr lang="en-US" sz="1000" dirty="0">
                <a:solidFill>
                  <a:schemeClr val="tx1"/>
                </a:solidFill>
              </a:rPr>
              <a:t>The suggested approach is to interrogate the writing in three ways. Teachers use this code to encourage pupils to edit their work:</a:t>
            </a:r>
          </a:p>
          <a:p>
            <a:pPr lvl="0"/>
            <a:r>
              <a:rPr lang="en-US" sz="1000" dirty="0">
                <a:solidFill>
                  <a:schemeClr val="tx1"/>
                </a:solidFill>
              </a:rPr>
              <a:t>-E1 = Revise - spelling, punctuation </a:t>
            </a:r>
          </a:p>
          <a:p>
            <a:pPr lvl="0"/>
            <a:r>
              <a:rPr lang="en-US" sz="1000" dirty="0">
                <a:solidFill>
                  <a:schemeClr val="tx1"/>
                </a:solidFill>
              </a:rPr>
              <a:t>-E2= Rewrite i.e. a *sentence is re-written by the child (no guidance is given regarding why it needs a rewrite) </a:t>
            </a:r>
          </a:p>
          <a:p>
            <a:pPr lvl="0"/>
            <a:r>
              <a:rPr lang="en-US" sz="1000" dirty="0">
                <a:solidFill>
                  <a:schemeClr val="tx1"/>
                </a:solidFill>
              </a:rPr>
              <a:t>-E3= Re-imagine ...tell me more- write additional sentences or sentences</a:t>
            </a:r>
          </a:p>
          <a:p>
            <a:pPr lvl="0"/>
            <a:r>
              <a:rPr lang="en-US" sz="1000" dirty="0">
                <a:solidFill>
                  <a:schemeClr val="tx1"/>
                </a:solidFill>
              </a:rPr>
              <a:t>Pupils have to check their work and make decisions about what needs to be revised, rewritten or reimagined.  </a:t>
            </a:r>
          </a:p>
        </p:txBody>
      </p:sp>
      <p:sp>
        <p:nvSpPr>
          <p:cNvPr id="7" name="Rectangle: Rounded Corners 6">
            <a:extLst>
              <a:ext uri="{FF2B5EF4-FFF2-40B4-BE49-F238E27FC236}">
                <a16:creationId xmlns:a16="http://schemas.microsoft.com/office/drawing/2014/main" id="{4C06C1BA-57E0-421C-9F89-FE9E6E2EE001}"/>
              </a:ext>
            </a:extLst>
          </p:cNvPr>
          <p:cNvSpPr/>
          <p:nvPr/>
        </p:nvSpPr>
        <p:spPr>
          <a:xfrm>
            <a:off x="75195" y="552860"/>
            <a:ext cx="3015933" cy="2424225"/>
          </a:xfrm>
          <a:prstGeom prst="round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2">
                    <a:lumMod val="75000"/>
                  </a:schemeClr>
                </a:solidFill>
              </a:rPr>
              <a:t> Independent Writing</a:t>
            </a:r>
          </a:p>
          <a:p>
            <a:pPr algn="ctr"/>
            <a:r>
              <a:rPr lang="en-US" sz="1200" dirty="0">
                <a:solidFill>
                  <a:schemeClr val="tx2">
                    <a:lumMod val="75000"/>
                  </a:schemeClr>
                </a:solidFill>
              </a:rPr>
              <a:t>P</a:t>
            </a:r>
            <a:r>
              <a:rPr lang="en-GB" sz="1200" dirty="0" err="1">
                <a:solidFill>
                  <a:schemeClr val="tx2">
                    <a:lumMod val="75000"/>
                  </a:schemeClr>
                </a:solidFill>
              </a:rPr>
              <a:t>upils</a:t>
            </a:r>
            <a:r>
              <a:rPr lang="en-GB" sz="1200" dirty="0">
                <a:solidFill>
                  <a:schemeClr val="tx2">
                    <a:lumMod val="75000"/>
                  </a:schemeClr>
                </a:solidFill>
              </a:rPr>
              <a:t> apply their learning from the sentence stacking lessons to a new task based around the text/genre. They plan, choose lenses from the writing rainbow and write independently, using the vocabulary they have gathered, and examples of sentences structures and generic features they have learnt. Pupils are given the opportunity to practise writing in a range of styles and genres. </a:t>
            </a:r>
          </a:p>
        </p:txBody>
      </p:sp>
      <p:sp>
        <p:nvSpPr>
          <p:cNvPr id="8" name="TextBox 7">
            <a:extLst>
              <a:ext uri="{FF2B5EF4-FFF2-40B4-BE49-F238E27FC236}">
                <a16:creationId xmlns:a16="http://schemas.microsoft.com/office/drawing/2014/main" id="{1C4C89EB-8459-4822-A347-110821AB23C6}"/>
              </a:ext>
            </a:extLst>
          </p:cNvPr>
          <p:cNvSpPr txBox="1"/>
          <p:nvPr/>
        </p:nvSpPr>
        <p:spPr>
          <a:xfrm>
            <a:off x="84816" y="135136"/>
            <a:ext cx="2916251" cy="338554"/>
          </a:xfrm>
          <a:prstGeom prst="rect">
            <a:avLst/>
          </a:prstGeom>
          <a:noFill/>
          <a:ln w="28575">
            <a:solidFill>
              <a:srgbClr val="FFC000"/>
            </a:solidFill>
          </a:ln>
        </p:spPr>
        <p:txBody>
          <a:bodyPr wrap="square" rtlCol="0">
            <a:spAutoFit/>
          </a:bodyPr>
          <a:lstStyle/>
          <a:p>
            <a:r>
              <a:rPr lang="en-US" sz="1600" b="1" dirty="0">
                <a:latin typeface="Segoe Script" panose="030B0504020000000003" pitchFamily="66" charset="0"/>
              </a:rPr>
              <a:t>Writing Independently </a:t>
            </a:r>
            <a:endParaRPr lang="en-GB" sz="1200" b="1" dirty="0">
              <a:latin typeface="Segoe Script" panose="030B0504020000000003" pitchFamily="66" charset="0"/>
            </a:endParaRPr>
          </a:p>
        </p:txBody>
      </p:sp>
      <p:sp>
        <p:nvSpPr>
          <p:cNvPr id="9" name="TextBox 8">
            <a:extLst>
              <a:ext uri="{FF2B5EF4-FFF2-40B4-BE49-F238E27FC236}">
                <a16:creationId xmlns:a16="http://schemas.microsoft.com/office/drawing/2014/main" id="{B84CBB31-4434-4DF7-A07E-484AA9BA35B4}"/>
              </a:ext>
            </a:extLst>
          </p:cNvPr>
          <p:cNvSpPr txBox="1"/>
          <p:nvPr/>
        </p:nvSpPr>
        <p:spPr>
          <a:xfrm>
            <a:off x="9289445" y="135136"/>
            <a:ext cx="2141558" cy="338554"/>
          </a:xfrm>
          <a:prstGeom prst="rect">
            <a:avLst/>
          </a:prstGeom>
          <a:noFill/>
          <a:ln w="28575">
            <a:solidFill>
              <a:srgbClr val="FFC000"/>
            </a:solidFill>
          </a:ln>
        </p:spPr>
        <p:txBody>
          <a:bodyPr wrap="square" rtlCol="0">
            <a:spAutoFit/>
          </a:bodyPr>
          <a:lstStyle/>
          <a:p>
            <a:r>
              <a:rPr lang="en-US" sz="1600" b="1" dirty="0">
                <a:latin typeface="Segoe Script" panose="030B0504020000000003" pitchFamily="66" charset="0"/>
              </a:rPr>
              <a:t>Links to reading</a:t>
            </a:r>
            <a:endParaRPr lang="en-GB" sz="1200" b="1" dirty="0">
              <a:latin typeface="Segoe Script" panose="030B0504020000000003" pitchFamily="66" charset="0"/>
            </a:endParaRPr>
          </a:p>
        </p:txBody>
      </p:sp>
      <p:sp>
        <p:nvSpPr>
          <p:cNvPr id="11" name="Rectangle: Rounded Corners 10">
            <a:extLst>
              <a:ext uri="{FF2B5EF4-FFF2-40B4-BE49-F238E27FC236}">
                <a16:creationId xmlns:a16="http://schemas.microsoft.com/office/drawing/2014/main" id="{3310BF33-0AF0-43CB-86AB-B63C447CA87A}"/>
              </a:ext>
            </a:extLst>
          </p:cNvPr>
          <p:cNvSpPr/>
          <p:nvPr/>
        </p:nvSpPr>
        <p:spPr>
          <a:xfrm>
            <a:off x="9477153" y="636791"/>
            <a:ext cx="2435366" cy="1212113"/>
          </a:xfrm>
          <a:prstGeom prst="round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a:solidFill>
                  <a:schemeClr val="tx2">
                    <a:lumMod val="75000"/>
                  </a:schemeClr>
                </a:solidFill>
                <a:latin typeface="Corbel" panose="020B0503020204020204" pitchFamily="34" charset="0"/>
              </a:rPr>
              <a:t>Choice of text</a:t>
            </a:r>
            <a:r>
              <a:rPr lang="en-US" sz="1000" dirty="0">
                <a:solidFill>
                  <a:schemeClr val="tx2">
                    <a:lumMod val="75000"/>
                  </a:schemeClr>
                </a:solidFill>
                <a:latin typeface="Corbel" panose="020B0503020204020204" pitchFamily="34" charset="0"/>
              </a:rPr>
              <a:t>; The books and texts used as the stimulus for writing are linked, where possible, to learning in other subjects and/or to the children’s interests.  </a:t>
            </a:r>
            <a:endParaRPr lang="en-GB" sz="1000" dirty="0">
              <a:solidFill>
                <a:schemeClr val="tx2">
                  <a:lumMod val="75000"/>
                </a:schemeClr>
              </a:solidFill>
              <a:latin typeface="Corbel" panose="020B0503020204020204" pitchFamily="34" charset="0"/>
            </a:endParaRPr>
          </a:p>
        </p:txBody>
      </p:sp>
      <p:sp>
        <p:nvSpPr>
          <p:cNvPr id="12" name="Rectangle: Rounded Corners 11">
            <a:extLst>
              <a:ext uri="{FF2B5EF4-FFF2-40B4-BE49-F238E27FC236}">
                <a16:creationId xmlns:a16="http://schemas.microsoft.com/office/drawing/2014/main" id="{79DEA377-3E93-4C08-B412-B3279CDF3A28}"/>
              </a:ext>
            </a:extLst>
          </p:cNvPr>
          <p:cNvSpPr/>
          <p:nvPr/>
        </p:nvSpPr>
        <p:spPr>
          <a:xfrm>
            <a:off x="9477152" y="1950008"/>
            <a:ext cx="2435366" cy="1478992"/>
          </a:xfrm>
          <a:prstGeom prst="round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a:solidFill>
                  <a:schemeClr val="tx2">
                    <a:lumMod val="75000"/>
                  </a:schemeClr>
                </a:solidFill>
                <a:latin typeface="Corbel" panose="020B0503020204020204" pitchFamily="34" charset="0"/>
              </a:rPr>
              <a:t>Cross curricular opportunities</a:t>
            </a:r>
          </a:p>
          <a:p>
            <a:pPr algn="ctr"/>
            <a:r>
              <a:rPr lang="en-GB" sz="1000" dirty="0">
                <a:solidFill>
                  <a:schemeClr val="tx2">
                    <a:lumMod val="75000"/>
                  </a:schemeClr>
                </a:solidFill>
                <a:latin typeface="Corbel" panose="020B0503020204020204" pitchFamily="34" charset="0"/>
              </a:rPr>
              <a:t>By the end of KS2, most genres of writing are familiar to pupils and teaching can focus on creativity, writer’s craft, sustained writing and manipulation of grammar and punctuation skills when writing in other areas of the curriculum. </a:t>
            </a:r>
            <a:endParaRPr lang="en-US" sz="1000" dirty="0">
              <a:solidFill>
                <a:schemeClr val="tx2">
                  <a:lumMod val="75000"/>
                </a:schemeClr>
              </a:solidFill>
              <a:latin typeface="Corbel" panose="020B0503020204020204" pitchFamily="34" charset="0"/>
            </a:endParaRPr>
          </a:p>
        </p:txBody>
      </p:sp>
      <p:sp>
        <p:nvSpPr>
          <p:cNvPr id="14" name="TextBox 13">
            <a:extLst>
              <a:ext uri="{FF2B5EF4-FFF2-40B4-BE49-F238E27FC236}">
                <a16:creationId xmlns:a16="http://schemas.microsoft.com/office/drawing/2014/main" id="{21C25256-9D22-4357-A29B-7DD3CF83DCC0}"/>
              </a:ext>
            </a:extLst>
          </p:cNvPr>
          <p:cNvSpPr txBox="1"/>
          <p:nvPr/>
        </p:nvSpPr>
        <p:spPr>
          <a:xfrm>
            <a:off x="609709" y="4913094"/>
            <a:ext cx="5830748" cy="338554"/>
          </a:xfrm>
          <a:prstGeom prst="rect">
            <a:avLst/>
          </a:prstGeom>
          <a:noFill/>
        </p:spPr>
        <p:txBody>
          <a:bodyPr wrap="square" rtlCol="0">
            <a:spAutoFit/>
          </a:bodyPr>
          <a:lstStyle/>
          <a:p>
            <a:r>
              <a:rPr lang="en-US" sz="1600" b="1" dirty="0">
                <a:latin typeface="Segoe Script" panose="030B0504020000000003" pitchFamily="66" charset="0"/>
              </a:rPr>
              <a:t>Impact: </a:t>
            </a:r>
            <a:r>
              <a:rPr lang="en-US" sz="1400" dirty="0">
                <a:latin typeface="Segoe Script" panose="030B0504020000000003" pitchFamily="66" charset="0"/>
              </a:rPr>
              <a:t>how will we know we have achieved our intent?</a:t>
            </a:r>
            <a:endParaRPr lang="en-GB" sz="1400" dirty="0">
              <a:latin typeface="Segoe Script" panose="030B0504020000000003" pitchFamily="66" charset="0"/>
            </a:endParaRPr>
          </a:p>
        </p:txBody>
      </p:sp>
      <p:sp>
        <p:nvSpPr>
          <p:cNvPr id="15" name="Rectangle: Rounded Corners 14">
            <a:extLst>
              <a:ext uri="{FF2B5EF4-FFF2-40B4-BE49-F238E27FC236}">
                <a16:creationId xmlns:a16="http://schemas.microsoft.com/office/drawing/2014/main" id="{5E641216-F956-4A9D-8B1A-AE8F80734F6E}"/>
              </a:ext>
            </a:extLst>
          </p:cNvPr>
          <p:cNvSpPr/>
          <p:nvPr/>
        </p:nvSpPr>
        <p:spPr>
          <a:xfrm>
            <a:off x="84816" y="5683335"/>
            <a:ext cx="1928037" cy="1035684"/>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tx1"/>
              </a:solidFill>
            </a:endParaRPr>
          </a:p>
          <a:p>
            <a:endParaRPr lang="en-US" sz="1200" dirty="0">
              <a:solidFill>
                <a:schemeClr val="tx1"/>
              </a:solidFill>
            </a:endParaRPr>
          </a:p>
          <a:p>
            <a:endParaRPr lang="en-GB" sz="1000" dirty="0">
              <a:solidFill>
                <a:schemeClr val="tx1"/>
              </a:solidFill>
            </a:endParaRPr>
          </a:p>
          <a:p>
            <a:r>
              <a:rPr lang="en-GB" sz="1000" dirty="0">
                <a:solidFill>
                  <a:schemeClr val="tx1"/>
                </a:solidFill>
              </a:rPr>
              <a:t>Pupils can write effectively to engage with the reader and apply their learning from exposure to a range of high quality models. </a:t>
            </a:r>
          </a:p>
          <a:p>
            <a:r>
              <a:rPr lang="en-GB" dirty="0"/>
              <a:t> </a:t>
            </a:r>
          </a:p>
          <a:p>
            <a:r>
              <a:rPr lang="en-GB" dirty="0"/>
              <a:t> </a:t>
            </a:r>
          </a:p>
        </p:txBody>
      </p:sp>
      <p:sp>
        <p:nvSpPr>
          <p:cNvPr id="19" name="Rectangle: Rounded Corners 18">
            <a:extLst>
              <a:ext uri="{FF2B5EF4-FFF2-40B4-BE49-F238E27FC236}">
                <a16:creationId xmlns:a16="http://schemas.microsoft.com/office/drawing/2014/main" id="{BC6F61C6-9491-403C-B336-B827EA7346C1}"/>
              </a:ext>
            </a:extLst>
          </p:cNvPr>
          <p:cNvSpPr/>
          <p:nvPr/>
        </p:nvSpPr>
        <p:spPr>
          <a:xfrm>
            <a:off x="10137723" y="5654202"/>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Pupils achieve the age-related expectations for writing, and those that find writing challenging are given focused support to help them catch up</a:t>
            </a:r>
            <a:endParaRPr lang="en-GB" sz="1000" dirty="0">
              <a:solidFill>
                <a:schemeClr val="tx2">
                  <a:lumMod val="75000"/>
                </a:schemeClr>
              </a:solidFill>
              <a:latin typeface="Corbel" panose="020B0503020204020204" pitchFamily="34" charset="0"/>
            </a:endParaRPr>
          </a:p>
        </p:txBody>
      </p:sp>
      <p:sp>
        <p:nvSpPr>
          <p:cNvPr id="20" name="Flowchart: Terminator 19">
            <a:extLst>
              <a:ext uri="{FF2B5EF4-FFF2-40B4-BE49-F238E27FC236}">
                <a16:creationId xmlns:a16="http://schemas.microsoft.com/office/drawing/2014/main" id="{205A4047-4386-44B0-98BA-B402C6FB6EC8}"/>
              </a:ext>
            </a:extLst>
          </p:cNvPr>
          <p:cNvSpPr/>
          <p:nvPr/>
        </p:nvSpPr>
        <p:spPr>
          <a:xfrm>
            <a:off x="2498650" y="6162749"/>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owchart: Terminator 20">
            <a:extLst>
              <a:ext uri="{FF2B5EF4-FFF2-40B4-BE49-F238E27FC236}">
                <a16:creationId xmlns:a16="http://schemas.microsoft.com/office/drawing/2014/main" id="{F4FDFD06-CDF3-479D-A7F4-DA4F598756E2}"/>
              </a:ext>
            </a:extLst>
          </p:cNvPr>
          <p:cNvSpPr/>
          <p:nvPr/>
        </p:nvSpPr>
        <p:spPr>
          <a:xfrm>
            <a:off x="4620068" y="6154517"/>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lowchart: Terminator 21">
            <a:extLst>
              <a:ext uri="{FF2B5EF4-FFF2-40B4-BE49-F238E27FC236}">
                <a16:creationId xmlns:a16="http://schemas.microsoft.com/office/drawing/2014/main" id="{405A3A42-6B37-47B9-A58A-0C3FB4629BD3}"/>
              </a:ext>
            </a:extLst>
          </p:cNvPr>
          <p:cNvSpPr/>
          <p:nvPr/>
        </p:nvSpPr>
        <p:spPr>
          <a:xfrm>
            <a:off x="6780314" y="6146705"/>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Flowchart: Terminator 22">
            <a:extLst>
              <a:ext uri="{FF2B5EF4-FFF2-40B4-BE49-F238E27FC236}">
                <a16:creationId xmlns:a16="http://schemas.microsoft.com/office/drawing/2014/main" id="{AC19A25D-52D5-4809-BE89-B16B8647ADA9}"/>
              </a:ext>
            </a:extLst>
          </p:cNvPr>
          <p:cNvSpPr/>
          <p:nvPr/>
        </p:nvSpPr>
        <p:spPr>
          <a:xfrm>
            <a:off x="8949356" y="6130655"/>
            <a:ext cx="241005" cy="641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 name="Graphic 29" descr="Arrow Rotate right">
            <a:extLst>
              <a:ext uri="{FF2B5EF4-FFF2-40B4-BE49-F238E27FC236}">
                <a16:creationId xmlns:a16="http://schemas.microsoft.com/office/drawing/2014/main" id="{6ED46049-B2D4-4D35-B84E-EB078AD933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491597" flipV="1">
            <a:off x="10398697" y="4972542"/>
            <a:ext cx="581577" cy="581577"/>
          </a:xfrm>
          <a:prstGeom prst="rect">
            <a:avLst/>
          </a:prstGeom>
        </p:spPr>
      </p:pic>
      <p:pic>
        <p:nvPicPr>
          <p:cNvPr id="31" name="Graphic 30" descr="Signal">
            <a:extLst>
              <a:ext uri="{FF2B5EF4-FFF2-40B4-BE49-F238E27FC236}">
                <a16:creationId xmlns:a16="http://schemas.microsoft.com/office/drawing/2014/main" id="{27136BF4-9697-465A-BA2F-4A90F510EF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79391" y="4975668"/>
            <a:ext cx="602900" cy="602900"/>
          </a:xfrm>
          <a:prstGeom prst="rect">
            <a:avLst/>
          </a:prstGeom>
        </p:spPr>
      </p:pic>
      <p:pic>
        <p:nvPicPr>
          <p:cNvPr id="33" name="Graphic 32" descr="Checkmark">
            <a:extLst>
              <a:ext uri="{FF2B5EF4-FFF2-40B4-BE49-F238E27FC236}">
                <a16:creationId xmlns:a16="http://schemas.microsoft.com/office/drawing/2014/main" id="{10C41CE6-D388-4837-B6A7-6993C27C4B2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86139" y="4903136"/>
            <a:ext cx="419471" cy="419471"/>
          </a:xfrm>
          <a:prstGeom prst="rect">
            <a:avLst/>
          </a:prstGeom>
        </p:spPr>
      </p:pic>
      <p:sp>
        <p:nvSpPr>
          <p:cNvPr id="35" name="Rectangle: Rounded Corners 34">
            <a:extLst>
              <a:ext uri="{FF2B5EF4-FFF2-40B4-BE49-F238E27FC236}">
                <a16:creationId xmlns:a16="http://schemas.microsoft.com/office/drawing/2014/main" id="{A154A0F1-AE69-4F06-8123-EEB8ED972B4F}"/>
              </a:ext>
            </a:extLst>
          </p:cNvPr>
          <p:cNvSpPr/>
          <p:nvPr/>
        </p:nvSpPr>
        <p:spPr>
          <a:xfrm>
            <a:off x="2060516" y="5683941"/>
            <a:ext cx="1928037" cy="1035683"/>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2">
                    <a:lumMod val="75000"/>
                  </a:schemeClr>
                </a:solidFill>
              </a:rPr>
              <a:t>Pupils are accurate and creative writers who have increasing stamina for writing .</a:t>
            </a:r>
          </a:p>
        </p:txBody>
      </p:sp>
      <p:sp>
        <p:nvSpPr>
          <p:cNvPr id="42" name="Rectangle: Rounded Corners 41">
            <a:extLst>
              <a:ext uri="{FF2B5EF4-FFF2-40B4-BE49-F238E27FC236}">
                <a16:creationId xmlns:a16="http://schemas.microsoft.com/office/drawing/2014/main" id="{4CD152D3-8A95-4A2D-947E-DE13E6511B45}"/>
              </a:ext>
            </a:extLst>
          </p:cNvPr>
          <p:cNvSpPr/>
          <p:nvPr/>
        </p:nvSpPr>
        <p:spPr>
          <a:xfrm>
            <a:off x="6018217" y="5680901"/>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rPr>
              <a:t>Pupils can effectively articulate their knowledge in other subject areas through the accurate use of writing skills.</a:t>
            </a:r>
            <a:endParaRPr lang="en-GB" sz="1000" dirty="0">
              <a:solidFill>
                <a:schemeClr val="tx2">
                  <a:lumMod val="75000"/>
                </a:schemeClr>
              </a:solidFill>
            </a:endParaRPr>
          </a:p>
        </p:txBody>
      </p:sp>
      <p:pic>
        <p:nvPicPr>
          <p:cNvPr id="43" name="Graphic 42" descr="Traffic cone">
            <a:extLst>
              <a:ext uri="{FF2B5EF4-FFF2-40B4-BE49-F238E27FC236}">
                <a16:creationId xmlns:a16="http://schemas.microsoft.com/office/drawing/2014/main" id="{15FA6E0E-1A5D-4AE6-A1BD-27FBA2B0C5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34289" y="5185494"/>
            <a:ext cx="505146" cy="505146"/>
          </a:xfrm>
          <a:prstGeom prst="rect">
            <a:avLst/>
          </a:prstGeom>
        </p:spPr>
      </p:pic>
      <p:pic>
        <p:nvPicPr>
          <p:cNvPr id="44" name="Content Placeholder 39" descr="Target Audience">
            <a:extLst>
              <a:ext uri="{FF2B5EF4-FFF2-40B4-BE49-F238E27FC236}">
                <a16:creationId xmlns:a16="http://schemas.microsoft.com/office/drawing/2014/main" id="{D8CB3ACF-2D17-4EB4-BDEA-8C8E42B38558}"/>
              </a:ext>
            </a:extLst>
          </p:cNvPr>
          <p:cNvPicPr>
            <a:picLocks noGrp="1" noChangeAspect="1"/>
          </p:cNvPicPr>
          <p:nvPr>
            <p:ph idx="1"/>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54339" y="5185494"/>
            <a:ext cx="561562" cy="561562"/>
          </a:xfrm>
        </p:spPr>
      </p:pic>
      <p:pic>
        <p:nvPicPr>
          <p:cNvPr id="45" name="Graphic 44" descr="Hourglass">
            <a:extLst>
              <a:ext uri="{FF2B5EF4-FFF2-40B4-BE49-F238E27FC236}">
                <a16:creationId xmlns:a16="http://schemas.microsoft.com/office/drawing/2014/main" id="{E566885D-842E-4194-A096-37525701233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47241" y="5263331"/>
            <a:ext cx="348155" cy="348155"/>
          </a:xfrm>
          <a:prstGeom prst="rect">
            <a:avLst/>
          </a:prstGeom>
        </p:spPr>
      </p:pic>
      <p:pic>
        <p:nvPicPr>
          <p:cNvPr id="46" name="Graphic 45" descr="Mountains">
            <a:extLst>
              <a:ext uri="{FF2B5EF4-FFF2-40B4-BE49-F238E27FC236}">
                <a16:creationId xmlns:a16="http://schemas.microsoft.com/office/drawing/2014/main" id="{077701DC-FC44-4D9D-A2B5-0E9669B4D17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435594" y="5227674"/>
            <a:ext cx="419471" cy="419471"/>
          </a:xfrm>
          <a:prstGeom prst="rect">
            <a:avLst/>
          </a:prstGeom>
        </p:spPr>
      </p:pic>
      <p:pic>
        <p:nvPicPr>
          <p:cNvPr id="47" name="Graphic 46" descr="Test tubes">
            <a:extLst>
              <a:ext uri="{FF2B5EF4-FFF2-40B4-BE49-F238E27FC236}">
                <a16:creationId xmlns:a16="http://schemas.microsoft.com/office/drawing/2014/main" id="{AA9F9B7F-72CB-49CD-9B08-F35B0DFA13C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190708" y="5196006"/>
            <a:ext cx="429713" cy="429713"/>
          </a:xfrm>
          <a:prstGeom prst="rect">
            <a:avLst/>
          </a:prstGeom>
        </p:spPr>
      </p:pic>
      <p:sp>
        <p:nvSpPr>
          <p:cNvPr id="48" name="Rectangle: Rounded Corners 47">
            <a:extLst>
              <a:ext uri="{FF2B5EF4-FFF2-40B4-BE49-F238E27FC236}">
                <a16:creationId xmlns:a16="http://schemas.microsoft.com/office/drawing/2014/main" id="{5307468C-F3D8-45D9-8E09-88B18BFBE40C}"/>
              </a:ext>
            </a:extLst>
          </p:cNvPr>
          <p:cNvSpPr/>
          <p:nvPr/>
        </p:nvSpPr>
        <p:spPr>
          <a:xfrm>
            <a:off x="8032250" y="5646074"/>
            <a:ext cx="1928037" cy="1064817"/>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Pupils can  confidently write using the features, vocabulary and structure of each genre. </a:t>
            </a:r>
            <a:endParaRPr lang="en-GB" sz="1000" dirty="0">
              <a:solidFill>
                <a:schemeClr val="tx2">
                  <a:lumMod val="75000"/>
                </a:schemeClr>
              </a:solidFill>
              <a:latin typeface="Corbel" panose="020B0503020204020204" pitchFamily="34" charset="0"/>
            </a:endParaRPr>
          </a:p>
        </p:txBody>
      </p:sp>
      <p:pic>
        <p:nvPicPr>
          <p:cNvPr id="49" name="Graphic 48" descr="Books">
            <a:extLst>
              <a:ext uri="{FF2B5EF4-FFF2-40B4-BE49-F238E27FC236}">
                <a16:creationId xmlns:a16="http://schemas.microsoft.com/office/drawing/2014/main" id="{DD5E467F-E573-407E-B0F3-7078CD009F1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600028" y="5136172"/>
            <a:ext cx="457200" cy="457200"/>
          </a:xfrm>
          <a:prstGeom prst="rect">
            <a:avLst/>
          </a:prstGeom>
        </p:spPr>
      </p:pic>
      <p:pic>
        <p:nvPicPr>
          <p:cNvPr id="50" name="Graphic 49" descr="Books">
            <a:extLst>
              <a:ext uri="{FF2B5EF4-FFF2-40B4-BE49-F238E27FC236}">
                <a16:creationId xmlns:a16="http://schemas.microsoft.com/office/drawing/2014/main" id="{248CCB30-1299-48DA-832A-C18D4451CDE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88273" y="5127817"/>
            <a:ext cx="457200" cy="457200"/>
          </a:xfrm>
          <a:prstGeom prst="rect">
            <a:avLst/>
          </a:prstGeom>
        </p:spPr>
      </p:pic>
      <p:sp>
        <p:nvSpPr>
          <p:cNvPr id="51" name="Rectangle: Rounded Corners 50">
            <a:extLst>
              <a:ext uri="{FF2B5EF4-FFF2-40B4-BE49-F238E27FC236}">
                <a16:creationId xmlns:a16="http://schemas.microsoft.com/office/drawing/2014/main" id="{FE52B19C-4C6B-4535-9E57-39709E9B3C75}"/>
              </a:ext>
            </a:extLst>
          </p:cNvPr>
          <p:cNvSpPr/>
          <p:nvPr/>
        </p:nvSpPr>
        <p:spPr>
          <a:xfrm>
            <a:off x="4035556" y="5700863"/>
            <a:ext cx="1928037" cy="1035684"/>
          </a:xfrm>
          <a:prstGeom prst="roundRect">
            <a:avLst/>
          </a:prstGeom>
          <a:solidFill>
            <a:schemeClr val="accent1">
              <a:lumMod val="20000"/>
              <a:lumOff val="8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Pupils can draw on a range of ideas, tools and techniques so that they are able to communicate their own ideas  in </a:t>
            </a:r>
            <a:r>
              <a:rPr lang="en-US" sz="1000">
                <a:solidFill>
                  <a:schemeClr val="tx2">
                    <a:lumMod val="75000"/>
                  </a:schemeClr>
                </a:solidFill>
                <a:latin typeface="Corbel" panose="020B0503020204020204" pitchFamily="34" charset="0"/>
              </a:rPr>
              <a:t>their own writing</a:t>
            </a:r>
            <a:r>
              <a:rPr lang="en-US" sz="1000" dirty="0">
                <a:solidFill>
                  <a:schemeClr val="tx2">
                    <a:lumMod val="75000"/>
                  </a:schemeClr>
                </a:solidFill>
                <a:latin typeface="Corbel" panose="020B0503020204020204" pitchFamily="34" charset="0"/>
              </a:rPr>
              <a:t>.</a:t>
            </a:r>
            <a:endParaRPr lang="en-GB" sz="1000" dirty="0">
              <a:solidFill>
                <a:schemeClr val="tx2">
                  <a:lumMod val="75000"/>
                </a:schemeClr>
              </a:solidFill>
              <a:latin typeface="Corbel" panose="020B0503020204020204" pitchFamily="34" charset="0"/>
            </a:endParaRPr>
          </a:p>
        </p:txBody>
      </p:sp>
      <p:sp>
        <p:nvSpPr>
          <p:cNvPr id="29" name="TextBox 28">
            <a:extLst>
              <a:ext uri="{FF2B5EF4-FFF2-40B4-BE49-F238E27FC236}">
                <a16:creationId xmlns:a16="http://schemas.microsoft.com/office/drawing/2014/main" id="{7774953E-16CB-4975-A4FD-C2515069CDB1}"/>
              </a:ext>
            </a:extLst>
          </p:cNvPr>
          <p:cNvSpPr txBox="1"/>
          <p:nvPr/>
        </p:nvSpPr>
        <p:spPr>
          <a:xfrm>
            <a:off x="162805" y="3090446"/>
            <a:ext cx="3015933" cy="523220"/>
          </a:xfrm>
          <a:prstGeom prst="rect">
            <a:avLst/>
          </a:prstGeom>
          <a:noFill/>
          <a:ln w="28575">
            <a:solidFill>
              <a:srgbClr val="FFC000"/>
            </a:solidFill>
          </a:ln>
        </p:spPr>
        <p:txBody>
          <a:bodyPr wrap="square" rtlCol="0">
            <a:spAutoFit/>
          </a:bodyPr>
          <a:lstStyle/>
          <a:p>
            <a:r>
              <a:rPr lang="en-US" sz="1400" b="1" dirty="0">
                <a:latin typeface="Segoe Script" panose="030B0504020000000003" pitchFamily="66" charset="0"/>
              </a:rPr>
              <a:t>Spelling, Punctuation and Grammar </a:t>
            </a:r>
            <a:endParaRPr lang="en-GB" sz="1400" b="1" dirty="0">
              <a:latin typeface="Segoe Script" panose="030B0504020000000003" pitchFamily="66" charset="0"/>
            </a:endParaRPr>
          </a:p>
        </p:txBody>
      </p:sp>
      <p:sp>
        <p:nvSpPr>
          <p:cNvPr id="34" name="Rectangle: Rounded Corners 33">
            <a:extLst>
              <a:ext uri="{FF2B5EF4-FFF2-40B4-BE49-F238E27FC236}">
                <a16:creationId xmlns:a16="http://schemas.microsoft.com/office/drawing/2014/main" id="{2692BCCE-6F93-48F7-B22D-18DFE156FCC3}"/>
              </a:ext>
            </a:extLst>
          </p:cNvPr>
          <p:cNvSpPr/>
          <p:nvPr/>
        </p:nvSpPr>
        <p:spPr>
          <a:xfrm>
            <a:off x="143413" y="3674200"/>
            <a:ext cx="3738880" cy="1184709"/>
          </a:xfrm>
          <a:prstGeom prst="roundRect">
            <a:avLst/>
          </a:prstGeom>
          <a:solidFill>
            <a:schemeClr val="accent6">
              <a:lumMod val="40000"/>
              <a:lumOff val="6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rbel" panose="020B0503020204020204" pitchFamily="34" charset="0"/>
              </a:rPr>
              <a:t>In KS2, our spelling scheme matches the required national curriculum spelling objectives. Teachers plan and deliver weekly lessons to enable spelling rules, as well as  statutory spellings,  to be taught and revisited.  In addition, the spelling of key words in other subjects will also be taught.  In KS1, spelling is linked to the Little </a:t>
            </a:r>
            <a:r>
              <a:rPr lang="en-GB" sz="1000" dirty="0" err="1">
                <a:solidFill>
                  <a:schemeClr val="tx1"/>
                </a:solidFill>
                <a:latin typeface="Corbel" panose="020B0503020204020204" pitchFamily="34" charset="0"/>
              </a:rPr>
              <a:t>Wandle</a:t>
            </a:r>
            <a:r>
              <a:rPr lang="en-GB" sz="1000" dirty="0">
                <a:solidFill>
                  <a:schemeClr val="tx1"/>
                </a:solidFill>
                <a:latin typeface="Corbel" panose="020B0503020204020204" pitchFamily="34" charset="0"/>
              </a:rPr>
              <a:t> phonics programme.  From term 3, Y2 following the school spelling scheme.</a:t>
            </a:r>
          </a:p>
          <a:p>
            <a:pPr algn="ctr"/>
            <a:endParaRPr lang="en-GB" sz="1000" dirty="0">
              <a:solidFill>
                <a:schemeClr val="tx1"/>
              </a:solidFill>
              <a:latin typeface="Corbel" panose="020B0503020204020204" pitchFamily="34" charset="0"/>
            </a:endParaRPr>
          </a:p>
        </p:txBody>
      </p:sp>
      <p:sp>
        <p:nvSpPr>
          <p:cNvPr id="36" name="Rectangle: Rounded Corners 35">
            <a:extLst>
              <a:ext uri="{FF2B5EF4-FFF2-40B4-BE49-F238E27FC236}">
                <a16:creationId xmlns:a16="http://schemas.microsoft.com/office/drawing/2014/main" id="{9EAD3FA3-6FCD-4BCE-8EA7-6C7404EF73E1}"/>
              </a:ext>
            </a:extLst>
          </p:cNvPr>
          <p:cNvSpPr/>
          <p:nvPr/>
        </p:nvSpPr>
        <p:spPr>
          <a:xfrm>
            <a:off x="7505278" y="3985386"/>
            <a:ext cx="4397587" cy="844387"/>
          </a:xfrm>
          <a:prstGeom prst="roundRect">
            <a:avLst/>
          </a:prstGeom>
          <a:solidFill>
            <a:schemeClr val="accent6">
              <a:lumMod val="40000"/>
              <a:lumOff val="6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2">
                    <a:lumMod val="75000"/>
                  </a:schemeClr>
                </a:solidFill>
                <a:latin typeface="Corbel" panose="020B0503020204020204" pitchFamily="34" charset="0"/>
              </a:rPr>
              <a:t>From </a:t>
            </a:r>
            <a:r>
              <a:rPr lang="en-US" sz="1000" dirty="0" err="1">
                <a:solidFill>
                  <a:schemeClr val="tx2">
                    <a:lumMod val="75000"/>
                  </a:schemeClr>
                </a:solidFill>
                <a:latin typeface="Corbel" panose="020B0503020204020204" pitchFamily="34" charset="0"/>
              </a:rPr>
              <a:t>EYFS</a:t>
            </a:r>
            <a:r>
              <a:rPr lang="en-US" sz="1000" dirty="0">
                <a:solidFill>
                  <a:schemeClr val="tx2">
                    <a:lumMod val="75000"/>
                  </a:schemeClr>
                </a:solidFill>
                <a:latin typeface="Corbel" panose="020B0503020204020204" pitchFamily="34" charset="0"/>
              </a:rPr>
              <a:t> pupils are taught how to hold a pencil and to use the Little </a:t>
            </a:r>
            <a:r>
              <a:rPr lang="en-US" sz="1000" dirty="0" err="1">
                <a:solidFill>
                  <a:schemeClr val="tx2">
                    <a:lumMod val="75000"/>
                  </a:schemeClr>
                </a:solidFill>
                <a:latin typeface="Corbel" panose="020B0503020204020204" pitchFamily="34" charset="0"/>
              </a:rPr>
              <a:t>Wandle</a:t>
            </a:r>
            <a:r>
              <a:rPr lang="en-US" sz="1000" dirty="0">
                <a:solidFill>
                  <a:schemeClr val="tx2">
                    <a:lumMod val="75000"/>
                  </a:schemeClr>
                </a:solidFill>
                <a:latin typeface="Corbel" panose="020B0503020204020204" pitchFamily="34" charset="0"/>
              </a:rPr>
              <a:t> letter formation to be able to print words.  Pupils throughout the school are encouraged to take pride in their presentation  </a:t>
            </a:r>
            <a:endParaRPr lang="en-GB" sz="1000" dirty="0">
              <a:solidFill>
                <a:schemeClr val="tx2">
                  <a:lumMod val="75000"/>
                </a:schemeClr>
              </a:solidFill>
              <a:latin typeface="Corbel" panose="020B0503020204020204" pitchFamily="34" charset="0"/>
            </a:endParaRPr>
          </a:p>
        </p:txBody>
      </p:sp>
      <p:sp>
        <p:nvSpPr>
          <p:cNvPr id="37" name="Rectangle: Rounded Corners 36">
            <a:extLst>
              <a:ext uri="{FF2B5EF4-FFF2-40B4-BE49-F238E27FC236}">
                <a16:creationId xmlns:a16="http://schemas.microsoft.com/office/drawing/2014/main" id="{E3584725-C28A-4FE4-A210-F8FC47891956}"/>
              </a:ext>
            </a:extLst>
          </p:cNvPr>
          <p:cNvSpPr/>
          <p:nvPr/>
        </p:nvSpPr>
        <p:spPr>
          <a:xfrm>
            <a:off x="3979409" y="3693826"/>
            <a:ext cx="3438407" cy="1173472"/>
          </a:xfrm>
          <a:prstGeom prst="roundRect">
            <a:avLst/>
          </a:prstGeom>
          <a:solidFill>
            <a:schemeClr val="accent6">
              <a:lumMod val="40000"/>
              <a:lumOff val="6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2">
                    <a:lumMod val="75000"/>
                  </a:schemeClr>
                </a:solidFill>
                <a:latin typeface="Corbel" panose="020B0503020204020204" pitchFamily="34" charset="0"/>
              </a:rPr>
              <a:t>P</a:t>
            </a:r>
            <a:r>
              <a:rPr lang="en-GB" sz="1200" dirty="0">
                <a:solidFill>
                  <a:schemeClr val="tx2">
                    <a:lumMod val="75000"/>
                  </a:schemeClr>
                </a:solidFill>
                <a:latin typeface="Corbel" panose="020B0503020204020204" pitchFamily="34" charset="0"/>
              </a:rPr>
              <a:t>AG: from Year 2 up – </a:t>
            </a:r>
            <a:r>
              <a:rPr lang="en-GB" sz="1000" dirty="0">
                <a:solidFill>
                  <a:schemeClr val="tx2">
                    <a:lumMod val="75000"/>
                  </a:schemeClr>
                </a:solidFill>
                <a:latin typeface="Corbel" panose="020B0503020204020204" pitchFamily="34" charset="0"/>
              </a:rPr>
              <a:t>new PAG knowledge is taught in discrete lessons, in line with progression documents. Within writing lessons, PAG knowledge is revised and consolidated in context</a:t>
            </a:r>
          </a:p>
        </p:txBody>
      </p:sp>
      <p:pic>
        <p:nvPicPr>
          <p:cNvPr id="38" name="Graphic 37" descr="Books">
            <a:extLst>
              <a:ext uri="{FF2B5EF4-FFF2-40B4-BE49-F238E27FC236}">
                <a16:creationId xmlns:a16="http://schemas.microsoft.com/office/drawing/2014/main" id="{3D90F3DD-FD72-4A2E-98CE-E828A5F9EEA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1486793" y="95660"/>
            <a:ext cx="457200" cy="457200"/>
          </a:xfrm>
          <a:prstGeom prst="rect">
            <a:avLst/>
          </a:prstGeom>
        </p:spPr>
      </p:pic>
      <p:pic>
        <p:nvPicPr>
          <p:cNvPr id="39" name="Graphic 38" descr="Rainbow">
            <a:extLst>
              <a:ext uri="{FF2B5EF4-FFF2-40B4-BE49-F238E27FC236}">
                <a16:creationId xmlns:a16="http://schemas.microsoft.com/office/drawing/2014/main" id="{ACCE78E9-85A7-4541-87D5-FA266861DE73}"/>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067558" y="0"/>
            <a:ext cx="543754" cy="543754"/>
          </a:xfrm>
          <a:prstGeom prst="rect">
            <a:avLst/>
          </a:prstGeom>
        </p:spPr>
      </p:pic>
      <p:pic>
        <p:nvPicPr>
          <p:cNvPr id="40" name="Graphic 39" descr="Rainbow">
            <a:extLst>
              <a:ext uri="{FF2B5EF4-FFF2-40B4-BE49-F238E27FC236}">
                <a16:creationId xmlns:a16="http://schemas.microsoft.com/office/drawing/2014/main" id="{AA99AA86-4F45-497C-B0DC-955E93A1EAC3}"/>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567932" y="5138985"/>
            <a:ext cx="543754" cy="543754"/>
          </a:xfrm>
          <a:prstGeom prst="rect">
            <a:avLst/>
          </a:prstGeom>
        </p:spPr>
      </p:pic>
      <p:sp>
        <p:nvSpPr>
          <p:cNvPr id="41" name="Rectangle: Rounded Corners 40">
            <a:extLst>
              <a:ext uri="{FF2B5EF4-FFF2-40B4-BE49-F238E27FC236}">
                <a16:creationId xmlns:a16="http://schemas.microsoft.com/office/drawing/2014/main" id="{2FCB4393-4996-48A8-AE35-815AF7B1B584}"/>
              </a:ext>
            </a:extLst>
          </p:cNvPr>
          <p:cNvSpPr/>
          <p:nvPr/>
        </p:nvSpPr>
        <p:spPr>
          <a:xfrm>
            <a:off x="7198633" y="421400"/>
            <a:ext cx="2141558" cy="3034692"/>
          </a:xfrm>
          <a:prstGeom prst="roundRect">
            <a:avLst/>
          </a:prstGeom>
          <a:solidFill>
            <a:schemeClr val="accent1">
              <a:lumMod val="20000"/>
              <a:lumOff val="8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2">
                    <a:lumMod val="75000"/>
                  </a:schemeClr>
                </a:solidFill>
                <a:latin typeface="Corbel" panose="020B0503020204020204" pitchFamily="34" charset="0"/>
              </a:rPr>
              <a:t>Support and Challenge: </a:t>
            </a:r>
          </a:p>
          <a:p>
            <a:r>
              <a:rPr lang="en-US" sz="1000" dirty="0">
                <a:solidFill>
                  <a:schemeClr val="tx2">
                    <a:lumMod val="75000"/>
                  </a:schemeClr>
                </a:solidFill>
                <a:latin typeface="Corbel" panose="020B0503020204020204" pitchFamily="34" charset="0"/>
              </a:rPr>
              <a:t>The use of a visual narrative or shape map in the classroom for sentence stacking lessons, the structured explicit nature of those lessons, and the writing rainbow support weaker writers. More able writers are encouraged to ‘deepen the moment’, and to extend detail or make independent choices in the sentence stacking lessons  and in independent work, using their knowledge of the writing rainbow. </a:t>
            </a:r>
          </a:p>
          <a:p>
            <a:endParaRPr lang="en-US" sz="1200" b="1" u="sng" dirty="0">
              <a:solidFill>
                <a:schemeClr val="tx2">
                  <a:lumMod val="75000"/>
                </a:schemeClr>
              </a:solidFill>
            </a:endParaRPr>
          </a:p>
        </p:txBody>
      </p:sp>
      <p:sp>
        <p:nvSpPr>
          <p:cNvPr id="52" name="TextBox 51">
            <a:extLst>
              <a:ext uri="{FF2B5EF4-FFF2-40B4-BE49-F238E27FC236}">
                <a16:creationId xmlns:a16="http://schemas.microsoft.com/office/drawing/2014/main" id="{1A4AF2E1-3D64-4106-A784-C47837EABCF8}"/>
              </a:ext>
            </a:extLst>
          </p:cNvPr>
          <p:cNvSpPr txBox="1"/>
          <p:nvPr/>
        </p:nvSpPr>
        <p:spPr>
          <a:xfrm>
            <a:off x="7549262" y="3614388"/>
            <a:ext cx="1641100" cy="307777"/>
          </a:xfrm>
          <a:prstGeom prst="rect">
            <a:avLst/>
          </a:prstGeom>
          <a:noFill/>
          <a:ln w="28575">
            <a:solidFill>
              <a:srgbClr val="FFC000"/>
            </a:solidFill>
          </a:ln>
        </p:spPr>
        <p:txBody>
          <a:bodyPr wrap="square" rtlCol="0">
            <a:spAutoFit/>
          </a:bodyPr>
          <a:lstStyle/>
          <a:p>
            <a:r>
              <a:rPr lang="en-US" sz="1400" b="1" dirty="0">
                <a:latin typeface="Segoe Script" panose="030B0504020000000003" pitchFamily="66" charset="0"/>
              </a:rPr>
              <a:t>Handwriting</a:t>
            </a:r>
            <a:endParaRPr lang="en-GB" sz="1400" b="1" dirty="0">
              <a:latin typeface="Segoe Script" panose="030B0504020000000003" pitchFamily="66" charset="0"/>
            </a:endParaRPr>
          </a:p>
        </p:txBody>
      </p:sp>
      <p:pic>
        <p:nvPicPr>
          <p:cNvPr id="53" name="Graphic 52" descr="Tools">
            <a:extLst>
              <a:ext uri="{FF2B5EF4-FFF2-40B4-BE49-F238E27FC236}">
                <a16:creationId xmlns:a16="http://schemas.microsoft.com/office/drawing/2014/main" id="{D7FB543C-2D63-40BF-8D30-310026AE0CF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3611312" y="92233"/>
            <a:ext cx="322551" cy="322551"/>
          </a:xfrm>
          <a:prstGeom prst="rect">
            <a:avLst/>
          </a:prstGeom>
        </p:spPr>
      </p:pic>
      <p:pic>
        <p:nvPicPr>
          <p:cNvPr id="54" name="Graphic 53" descr="Traffic cone">
            <a:extLst>
              <a:ext uri="{FF2B5EF4-FFF2-40B4-BE49-F238E27FC236}">
                <a16:creationId xmlns:a16="http://schemas.microsoft.com/office/drawing/2014/main" id="{9936AA47-8FBE-4D42-9CE4-C46A1A9713B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979409" y="76230"/>
            <a:ext cx="338554" cy="338554"/>
          </a:xfrm>
          <a:prstGeom prst="rect">
            <a:avLst/>
          </a:prstGeom>
        </p:spPr>
      </p:pic>
    </p:spTree>
    <p:extLst>
      <p:ext uri="{BB962C8B-B14F-4D97-AF65-F5344CB8AC3E}">
        <p14:creationId xmlns:p14="http://schemas.microsoft.com/office/powerpoint/2010/main" val="1183770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1093</TotalTime>
  <Words>1293</Words>
  <Application>Microsoft Office PowerPoint</Application>
  <PresentationFormat>Widescreen</PresentationFormat>
  <Paragraphs>95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Amatic SC</vt:lpstr>
      <vt:lpstr>Arial</vt:lpstr>
      <vt:lpstr>Calibri</vt:lpstr>
      <vt:lpstr>Calibri Light</vt:lpstr>
      <vt:lpstr>Corbel</vt:lpstr>
      <vt:lpstr>Segoe Script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Ashton</dc:creator>
  <cp:lastModifiedBy>Carole Godfrey</cp:lastModifiedBy>
  <cp:revision>67</cp:revision>
  <dcterms:created xsi:type="dcterms:W3CDTF">2022-03-25T11:47:00Z</dcterms:created>
  <dcterms:modified xsi:type="dcterms:W3CDTF">2022-10-11T18:02:44Z</dcterms:modified>
</cp:coreProperties>
</file>